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0" r:id="rId2"/>
    <p:sldId id="259" r:id="rId3"/>
    <p:sldId id="277" r:id="rId4"/>
    <p:sldId id="273" r:id="rId5"/>
    <p:sldId id="280" r:id="rId6"/>
    <p:sldId id="281" r:id="rId7"/>
    <p:sldId id="278" r:id="rId8"/>
    <p:sldId id="282" r:id="rId9"/>
    <p:sldId id="283" r:id="rId10"/>
    <p:sldId id="284" r:id="rId11"/>
    <p:sldId id="28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BB87995-ED1A-493F-B695-A4605F4514FF}">
          <p14:sldIdLst>
            <p14:sldId id="260"/>
          </p14:sldIdLst>
        </p14:section>
        <p14:section name="Absolute Value" id="{4EC78E48-B665-457D-A816-304B2051169A}">
          <p14:sldIdLst>
            <p14:sldId id="259"/>
          </p14:sldIdLst>
        </p14:section>
        <p14:section name="Value Interpretation" id="{6B5029A4-3CE9-4A0A-A7C7-FE1C77C839C0}">
          <p14:sldIdLst>
            <p14:sldId id="277"/>
          </p14:sldIdLst>
        </p14:section>
        <p14:section name="Single Premise Rule" id="{F683C38C-FE99-4DA5-B25C-702CB06F3FF5}">
          <p14:sldIdLst>
            <p14:sldId id="273"/>
          </p14:sldIdLst>
        </p14:section>
        <p14:section name="Multiple Premises Rule" id="{6A294A89-2A14-4098-8CC9-08CFF436B6E7}">
          <p14:sldIdLst>
            <p14:sldId id="280"/>
            <p14:sldId id="281"/>
          </p14:sldIdLst>
        </p14:section>
        <p14:section name="Min &amp; Max Function" id="{7389CF43-64BA-43A8-A2B8-235D50919758}">
          <p14:sldIdLst>
            <p14:sldId id="278"/>
          </p14:sldIdLst>
        </p14:section>
        <p14:section name="Similarly concluded rules" id="{EDD88D65-7A48-4F02-9F26-27C89D5489E3}">
          <p14:sldIdLst>
            <p14:sldId id="282"/>
            <p14:sldId id="283"/>
            <p14:sldId id="284"/>
            <p14:sldId id="28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58" autoAdjust="0"/>
    <p:restoredTop sz="92233" autoAdjust="0"/>
  </p:normalViewPr>
  <p:slideViewPr>
    <p:cSldViewPr snapToGrid="0">
      <p:cViewPr varScale="1">
        <p:scale>
          <a:sx n="102" d="100"/>
          <a:sy n="102" d="100"/>
        </p:scale>
        <p:origin x="14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6:48:06.00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0 494 24575,'10'-2'0,"-1"0"0,1-1 0,-1 0 0,0-1 0,0 1 0,0-2 0,-1 0 0,0 0 0,1 0 0,-2-1 0,10-8 0,21-14 0,24-5 0,1 2 0,82-29 0,-52 24 0,-20 14 0,-53 17 0,0-1 0,23-10 0,-18 7 0,0 1 0,0 1 0,52-7 0,18-5 0,73-14 0,-94 18 0,-22 5 0,53-18 0,4-23-1365,-93 46-5461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7:22:35.89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355 1 24575,'-1'4'0,"-1"0"0,0 0 0,1-1 0,-1 1 0,0 0 0,-1-1 0,1 1 0,-1-1 0,-5 6 0,-6 9 0,-23 35 0,-1-1 0,-3-2 0,-61 57 0,64-53 0,33-46 0,1-1 0,-1 1 0,0-1 0,-1 0 0,1 0 0,-2-1 0,1 0 0,-10 8 0,32-52-1365,-7 23-5461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7:22:36.27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24575,'10'1'0,"0"0"0,-1 1 0,1 0 0,0 1 0,-1 0 0,0 1 0,0 0 0,0 0 0,16 11 0,-2 0 0,-1 1 0,27 25 0,123 144-752,-157-167 139,-2-4-6213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7:22:36.6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28 1 24575,'1'111'0,"-3"120"0,-10-143 0,6-56 0,-2 57 0,9 592-1365,-1-659-5461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7:32:07.49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277 0 24575,'-5'1'0,"0"0"0,0 0 0,0 0 0,1 0 0,-1 1 0,0 0 0,1 0 0,-1 0 0,1 1 0,-7 4 0,-45 36 0,39-28 0,-122 79 0,139-94-59,-1 0 15,1 1 1,-1-1-1,1 0 0,0 0 1,-1 1-1,1-1 1,-1 0-1,1 1 1,0-1-1,0 0 1,-1 1-1,1-1 1,0 0-1,-1 1 1,1-1-1,0 1 1,0-1-1,0 0 1,0 1-1,-1-1 1,1 1-1,0-1 1,0 1-1,0-1 1,0 1-1,0-1 0,0 1 1,0-1-1,0 1 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7:32:08.52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24575,'9'1'0,"0"0"0,0 1 0,0 0 0,0 1 0,-1 0 0,1 1 0,-1 0 0,11 6 0,41 15 0,-13-11 0,2-2 0,0-3 0,0-1 0,53 0 0,-92-8-114,0 1 1,0 1-1,0-1 0,0 1 0,0 1 1,-1 0-1,1 0 0,-1 1 0,0 0 1,0 1-1,13 8 0,-12-5-6712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7:32:09.74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1288 24575,'3'10'0,"0"-1"0,0 1 0,1-1 0,0 0 0,1 0 0,0 0 0,0-1 0,9 10 0,-10-11 0,11 13 0,2 0 0,-1-1 0,2-1 0,1 0 0,0-2 0,35 24 0,-22-20 0,2 0 0,0-3 0,63 24 0,-72-34 0,1-1 0,48 5 0,-26-5 0,9 4 0,-28-4 0,0-1 0,42 1 0,119 14 0,-1 2 0,113-40 0,-88-18 0,-29 3 0,24-9 0,-56 12 0,-19 2 0,106-24 0,-62 16 0,-148 30-119,-1-1 0,34-12 0,39-10-112,196-53 231,-133 32 0,-19 4 0,49-12 0,41-11 0,-57 15 0,354-75-1449,707-184 1449,-772 165-548,-386 120 546,31-10-19,173-83 0,-134 54 188,-101 47 654,-1-3-1,53-31 1,-103 53-826,17-9-267,0-1 0,-1-1 0,0 0 0,24-25 0,-28 22-6554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6:48:09.00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1 411 24575,'0'-2'0,"1"0"0,-1 0 0,1 1 0,0-1 0,0 0 0,0 1 0,0-1 0,0 1 0,0-1 0,0 1 0,0 0 0,1-1 0,-1 1 0,1 0 0,2-2 0,30-20 0,-22 15 0,82-56 0,2 5 0,190-86 0,-154 99 134,-30 13-1633,-85 26-5327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6:49:03.71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0 456 24575,'6'-1'0,"0"-1"0,0 0 0,-1 0 0,1-1 0,-1 0 0,1 0 0,-1 0 0,5-4 0,3-1 0,260-148 0,93-53 0,-286 163-1365,-66 36-5461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3T06:49:04.07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1 296 24575,'25'-3'0,"1"0"0,-1-1 0,0-2 0,0 0 0,-1-2 0,46-21 0,51-15 0,146-33 0,-225 64 0,-1-2 0,0-2 0,54-31 0,-79 37-1365,-3-1-5461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7:05.1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09:36:57.01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501 3 24575,'-119'-2'0,"-130"5"0,247-3 0,-1 0 0,0 1 0,0 0 0,1 0 0,-1 0 0,0 0 0,1 0 0,-1 1 0,1-1 0,0 1 0,-1-1 0,1 1 0,0 0 0,0 0 0,0 0 0,0 0 0,0 0 0,1 0 0,-1 1 0,1-1 0,-1 1 0,1-1 0,0 1 0,0-1 0,0 1 0,0 0 0,0 0 0,1-1 0,-1 1 0,1 5 0,-2 12 0,1-1 0,1 1 0,4 31 0,-1-15 0,-4-16 0,-1 0 0,0-1 0,-9 32 0,1-3 0,-16 83 0,17-74 0,2-11 0,-4 86 0,9-19 0,6 114 0,9-156 0,-9-52 0,0 0 0,1 29 0,-7 159 0,4 84 0,-1-287 0,-1 0 0,1 0 0,0 0 0,0 0 0,0-1 0,1 1 0,-1 0 0,1 0 0,0-1 0,0 1 0,0-1 0,0 0 0,1 1 0,-1-1 0,1 0 0,3 3 0,0-2 0,0 0 0,0 0 0,0-1 0,0 0 0,0 0 0,1 0 0,-1-1 0,13 4 0,9-2 0,1 0 0,0-2 0,48-3 0,-51 1 0,524-1-1365,-528 1-5461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09:36:58.7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338 2 24575,'101'-1'0,"113"3"0,-202 0 0,0 0 0,0 1 0,0 0 0,0 0 0,0 2 0,-1-1 0,12 7 0,-17-7 0,0-1 0,0 1 0,0 0 0,-1 0 0,1 1 0,-1-1 0,0 1 0,0 1 0,-1-1 0,0 0 0,1 1 0,-2 0 0,5 8 0,-1 6 0,-1 0 0,-1 0 0,-1 1 0,-1-1 0,2 37 0,-4-35 0,11 72 0,-6-51 0,1 57 0,-8 554 0,2-633 0,1-1 0,8 34 0,-5-33 0,-2 1 0,2 23 0,-3-7 0,0-21 0,-1 0 0,-1 1 0,0-1 0,-2 0 0,0 0 0,-5 21 0,6-33 0,-1-1 0,-1 0 0,1 0 0,0-1 0,-1 1 0,0 0 0,0-1 0,0 1 0,0-1 0,0 0 0,-1 0 0,0-1 0,1 1 0,-1-1 0,0 1 0,0-1 0,-5 2 0,-10 3 0,1-1 0,-36 6 0,12-2 0,2-3 0,1-1 0,-1-2 0,0-2 0,-80-5 0,20 0 0,-213 3-1365,290 0-5461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7:05.1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7:05.1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BAD6B-37C4-4162-8654-28DA2642FD9D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D3258-C297-4ED4-A8CB-A99C557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4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3C3A0-AFEC-64A6-CD4A-60CA20553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BAE9F-52B0-1E5B-5347-D30C5AFFC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44E83-AD88-1DE8-0763-008DD4115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6559C-10BB-99C9-E152-FCB266AA2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E0C3C-50BC-5785-8ADA-9C41FDEC2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54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2949A-525B-ECCE-F3A3-4EB28E38A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5C198B-C674-D197-A761-D27BC5151E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A2C1C-8E18-F09C-95D3-AECB82F8C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81CB1-35B4-7733-147A-56421FAC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B7077-39AC-B6DB-DFB2-5DA33070D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2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43EF20-6ED5-7E0E-3611-E23EB958CE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5FD7AF-7868-F3ED-1F73-621CA1165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7EC5E-54A3-EF1B-3CD9-6511EA4B4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B6F65-608F-58C1-AECD-17A7B252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F873C-22A7-5675-0B57-46C1E1526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3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588C4-E9A6-1903-614A-AB4420C7F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B9F60-537F-DF94-7747-955114090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C3190-2801-F6BC-2EAD-31B8A8DF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0C7F3-A1B4-FEE6-C319-4D741AE18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051D6-BE0E-ED6C-0B6B-827AA18D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73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871C6-20EB-2C2A-CBAB-C7E8CBACF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4BC08-473C-00D5-2E2A-459CCEA61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D5486-4DE5-7D3C-0AC5-AEDB331D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6E03-E050-96BB-8663-921C2335C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6AB79-C891-AFEB-8FCA-B010FC03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6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59CB4-13B9-6A6C-67D7-C2EF38CD0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9EF8-8F6D-AB74-2D6A-6ADE31F49F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64EBA6-C583-5603-B63A-FD578DF33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18084-85C5-544C-C88F-0B3159E8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2FEEE-3919-C70A-9DCD-306009763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8CEB89-ECEE-2DE2-7F74-190C6E2B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3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1EEAE-2B82-5E62-5C46-B6E55CDD2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74EEE-2A39-9C39-5F8B-62180F5BF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90889-3DE1-56DB-B24F-C9D6CF18C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8204D0-B29F-6973-39F6-CBE2A8B63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6B041A-8485-0626-5B77-AA1DA4985F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FDB560-0005-8E42-44FC-ED72008D6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C5CE34-265D-FC8E-9907-A4AF9D947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774DF4-8772-E9A7-F92B-63F4D21F7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7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F9A64-C514-E921-1E3D-EA56F803E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F01DDD-F71D-3CDE-6978-59DA0101A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6A83F3-4636-46E3-3D7B-40D8D9699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A77E6-B006-1D16-156D-615F6D0AD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5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5CBC31-DA83-345F-44ED-F6946C7D6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5D3E61-0FE3-AA16-1861-B3555D984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B5E16-189F-B316-34B9-F6B2EB745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7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DB085-128A-93CD-BCAC-A9D2E1A0C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D6C6D-6A98-D831-B5C5-6A01BB1F2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35AC1-2D58-99AD-8731-A6EE5DBCD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6ED95-9B34-B94D-3DA8-08ABC437C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79C82-BBB5-272A-9E5A-E7DD86360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18F48A-DC7A-8623-6043-A1D8532D0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40516-C6E2-42A3-74CB-02A3F6CE0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BA89E7-B9B7-AF3C-4F49-7E96B9836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15A843-A933-6F68-D3FD-784CC1772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59713-D9EE-3AEE-7CB5-B5A4B83CD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90B3A-BC1F-EC22-7FE0-3E05DB7C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D3A7A-0215-3DF6-B44E-864C2713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73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8A731D-29F5-6A00-865B-9A9603557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68151-C21C-54C4-C1D6-559196FE7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ECF32-9526-6250-DA04-8EE74E2151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96C147-233C-42A1-9709-C5706C6DFDF8}" type="datetimeFigureOut">
              <a:rPr lang="en-US" smtClean="0"/>
              <a:t>1/3/2026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74360-B4B1-0E4E-7DCF-5407F0B03C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6C709-0523-760C-D641-8A0AA6D32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5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.xml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1.xml"/><Relationship Id="rId5" Type="http://schemas.openxmlformats.org/officeDocument/2006/relationships/image" Target="../media/image15.png"/><Relationship Id="rId4" Type="http://schemas.openxmlformats.org/officeDocument/2006/relationships/customXml" Target="../ink/ink10.xml"/><Relationship Id="rId9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4.xml"/><Relationship Id="rId5" Type="http://schemas.openxmlformats.org/officeDocument/2006/relationships/image" Target="../media/image20.png"/><Relationship Id="rId4" Type="http://schemas.openxmlformats.org/officeDocument/2006/relationships/customXml" Target="../ink/ink13.xml"/><Relationship Id="rId9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2.png"/><Relationship Id="rId4" Type="http://schemas.openxmlformats.org/officeDocument/2006/relationships/customXml" Target="../ink/ink2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10.png"/><Relationship Id="rId7" Type="http://schemas.openxmlformats.org/officeDocument/2006/relationships/image" Target="../media/image30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.xml"/><Relationship Id="rId5" Type="http://schemas.openxmlformats.org/officeDocument/2006/relationships/image" Target="../media/image23.png"/><Relationship Id="rId4" Type="http://schemas.openxmlformats.org/officeDocument/2006/relationships/customXml" Target="../ink/ink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E0E8F-CAC2-4F85-1145-ED253CF40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Lab-11 Certainty Factor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A8D58-BE93-7DD8-D2BC-47776E229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Absolute Value</a:t>
            </a:r>
          </a:p>
          <a:p>
            <a:r>
              <a:rPr lang="en-US" dirty="0"/>
              <a:t>Certainty Theory : Value Interpretation</a:t>
            </a:r>
          </a:p>
          <a:p>
            <a:r>
              <a:rPr lang="en-US" dirty="0"/>
              <a:t>Single Premise Rule </a:t>
            </a:r>
          </a:p>
          <a:p>
            <a:r>
              <a:rPr lang="en-US" dirty="0"/>
              <a:t>Multiple Premises Rule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i="1" dirty="0">
                <a:solidFill>
                  <a:srgbClr val="EE0000"/>
                </a:solidFill>
              </a:rPr>
              <a:t>Conjunctive Rules (AND)  use </a:t>
            </a:r>
            <a:r>
              <a:rPr lang="en-US" i="1" dirty="0"/>
              <a:t>min() function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i="1" dirty="0">
                <a:solidFill>
                  <a:srgbClr val="EE0000"/>
                </a:solidFill>
              </a:rPr>
              <a:t>Disjunctive Rule (OR)  use </a:t>
            </a:r>
            <a:r>
              <a:rPr lang="en-US" i="1" dirty="0"/>
              <a:t>max() function</a:t>
            </a:r>
            <a:endParaRPr lang="en-US" dirty="0"/>
          </a:p>
          <a:p>
            <a:r>
              <a:rPr lang="en-US" dirty="0"/>
              <a:t>Min &amp; Max Function</a:t>
            </a:r>
          </a:p>
          <a:p>
            <a:r>
              <a:rPr lang="en-US" dirty="0"/>
              <a:t>Similarly concluded rules (3 different scenario)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604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14952-8B3E-B427-CB76-5F5BB17CD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1F8E7-5532-30A9-D259-31E4E4BE0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" y="-12065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(Both value is </a:t>
            </a:r>
            <a:r>
              <a:rPr lang="en-US" sz="3600" dirty="0">
                <a:solidFill>
                  <a:srgbClr val="EE0000"/>
                </a:solidFill>
              </a:rPr>
              <a:t>Negative</a:t>
            </a:r>
            <a:r>
              <a:rPr lang="en-US" sz="3600" dirty="0"/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214657-DFC0-5783-04C0-102DDF201A4B}"/>
              </a:ext>
            </a:extLst>
          </p:cNvPr>
          <p:cNvSpPr txBox="1"/>
          <p:nvPr/>
        </p:nvSpPr>
        <p:spPr>
          <a:xfrm>
            <a:off x="438150" y="881747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CF</a:t>
            </a:r>
            <a:r>
              <a:rPr lang="en-US" dirty="0">
                <a:solidFill>
                  <a:srgbClr val="EE0000"/>
                </a:solidFill>
              </a:rPr>
              <a:t>1 </a:t>
            </a:r>
            <a:r>
              <a:rPr lang="en-US" dirty="0"/>
              <a:t>=</a:t>
            </a:r>
            <a:r>
              <a:rPr lang="en-US" dirty="0">
                <a:solidFill>
                  <a:srgbClr val="EE0000"/>
                </a:solidFill>
              </a:rPr>
              <a:t> -</a:t>
            </a:r>
            <a:r>
              <a:rPr lang="en-US" dirty="0"/>
              <a:t>0.30</a:t>
            </a:r>
          </a:p>
          <a:p>
            <a:r>
              <a:rPr lang="en-US" dirty="0"/>
              <a:t>CF</a:t>
            </a:r>
            <a:r>
              <a:rPr lang="en-US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EE0000"/>
                </a:solidFill>
              </a:rPr>
              <a:t> </a:t>
            </a:r>
            <a:r>
              <a:rPr lang="en-US" dirty="0"/>
              <a:t>=</a:t>
            </a:r>
            <a:r>
              <a:rPr lang="en-US" dirty="0">
                <a:solidFill>
                  <a:srgbClr val="EE0000"/>
                </a:solidFill>
              </a:rPr>
              <a:t> -</a:t>
            </a:r>
            <a:r>
              <a:rPr lang="en-US" dirty="0"/>
              <a:t>0.40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4E40E0-F587-5411-3275-2B9B9770ED4A}"/>
              </a:ext>
            </a:extLst>
          </p:cNvPr>
          <p:cNvSpPr txBox="1"/>
          <p:nvPr/>
        </p:nvSpPr>
        <p:spPr>
          <a:xfrm>
            <a:off x="384175" y="1680478"/>
            <a:ext cx="3333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CF</a:t>
            </a:r>
            <a:r>
              <a:rPr lang="en-US" sz="1100" dirty="0">
                <a:solidFill>
                  <a:srgbClr val="EE0000"/>
                </a:solidFill>
              </a:rPr>
              <a:t>combined </a:t>
            </a:r>
            <a:r>
              <a:rPr lang="en-US" dirty="0"/>
              <a:t>(CF1, CF2)</a:t>
            </a:r>
            <a:r>
              <a:rPr lang="en-US" sz="1100" dirty="0">
                <a:solidFill>
                  <a:srgbClr val="EE0000"/>
                </a:solidFill>
              </a:rPr>
              <a:t> </a:t>
            </a:r>
            <a:endParaRPr lang="en-US" dirty="0">
              <a:solidFill>
                <a:srgbClr val="EE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C21F1FD-9F76-B04C-4953-C7D80C1089BE}"/>
                  </a:ext>
                </a:extLst>
              </p:cNvPr>
              <p:cNvSpPr txBox="1"/>
              <p:nvPr/>
            </p:nvSpPr>
            <p:spPr>
              <a:xfrm>
                <a:off x="384175" y="2049810"/>
                <a:ext cx="337784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= (CF</a:t>
                </a:r>
                <a:r>
                  <a:rPr lang="en-US" dirty="0">
                    <a:solidFill>
                      <a:srgbClr val="EE0000"/>
                    </a:solidFill>
                  </a:rPr>
                  <a:t>1</a:t>
                </a:r>
                <a:r>
                  <a:rPr lang="en-US" dirty="0"/>
                  <a:t> + CF</a:t>
                </a:r>
                <a:r>
                  <a:rPr lang="en-US" dirty="0">
                    <a:solidFill>
                      <a:srgbClr val="0070C0"/>
                    </a:solidFill>
                  </a:rPr>
                  <a:t>2</a:t>
                </a:r>
                <a:r>
                  <a:rPr lang="en-US" dirty="0"/>
                  <a:t>) + (CF</a:t>
                </a:r>
                <a:r>
                  <a:rPr lang="en-US" dirty="0">
                    <a:solidFill>
                      <a:srgbClr val="EE0000"/>
                    </a:solidFill>
                  </a:rPr>
                  <a:t>1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dirty="0"/>
                  <a:t> CF</a:t>
                </a:r>
                <a:r>
                  <a:rPr lang="en-US" dirty="0">
                    <a:solidFill>
                      <a:srgbClr val="0070C0"/>
                    </a:solidFill>
                  </a:rPr>
                  <a:t>2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= (-0.30 + -0.40) + (-0.30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m:rPr>
                        <m:nor/>
                      </m:rPr>
                      <a:rPr lang="en-US" dirty="0"/>
                      <m:t>-0.</m:t>
                    </m:r>
                    <m:r>
                      <m:rPr>
                        <m:nor/>
                      </m:rPr>
                      <a:rPr lang="en-US" b="0" i="0" dirty="0" smtClean="0"/>
                      <m:t>4</m:t>
                    </m:r>
                    <m:r>
                      <m:rPr>
                        <m:nor/>
                      </m:rPr>
                      <a:rPr lang="en-US" dirty="0"/>
                      <m:t>0</m:t>
                    </m:r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= -0.7 + 0.12</a:t>
                </a:r>
              </a:p>
              <a:p>
                <a:r>
                  <a:rPr lang="en-US" dirty="0"/>
                  <a:t>= -0.58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C21F1FD-9F76-B04C-4953-C7D80C1089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75" y="2049810"/>
                <a:ext cx="3377848" cy="1200329"/>
              </a:xfrm>
              <a:prstGeom prst="rect">
                <a:avLst/>
              </a:prstGeom>
              <a:blipFill>
                <a:blip r:embed="rId2"/>
                <a:stretch>
                  <a:fillRect l="-1444" t="-2030" r="-722" b="-7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F08578C4-19D5-CB8A-04C0-FDDEEAFB11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5249" y="332552"/>
            <a:ext cx="4934639" cy="419158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3AFB4BB1-D66C-14BD-A36B-6F6B9251A81C}"/>
              </a:ext>
            </a:extLst>
          </p:cNvPr>
          <p:cNvGrpSpPr/>
          <p:nvPr/>
        </p:nvGrpSpPr>
        <p:grpSpPr>
          <a:xfrm>
            <a:off x="6395608" y="716370"/>
            <a:ext cx="235440" cy="545760"/>
            <a:chOff x="6395608" y="716370"/>
            <a:chExt cx="235440" cy="545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CC0644C-316C-C3B7-7635-C8FF224B7C09}"/>
                    </a:ext>
                  </a:extLst>
                </p14:cNvPr>
                <p14:cNvContentPartPr/>
                <p14:nvPr/>
              </p14:nvContentPartPr>
              <p14:xfrm>
                <a:off x="6395608" y="716370"/>
                <a:ext cx="128160" cy="16092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CC0644C-316C-C3B7-7635-C8FF224B7C09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389488" y="710250"/>
                  <a:ext cx="14040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45B6486D-23AE-E5DA-703B-7725C8511E57}"/>
                    </a:ext>
                  </a:extLst>
                </p14:cNvPr>
                <p14:cNvContentPartPr/>
                <p14:nvPr/>
              </p14:nvContentPartPr>
              <p14:xfrm>
                <a:off x="6485248" y="753810"/>
                <a:ext cx="145800" cy="11844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45B6486D-23AE-E5DA-703B-7725C8511E5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479128" y="747690"/>
                  <a:ext cx="158040" cy="13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4F9CDB63-58A1-5AC1-F178-8BA0D8C26F00}"/>
                    </a:ext>
                  </a:extLst>
                </p14:cNvPr>
                <p14:cNvContentPartPr/>
                <p14:nvPr/>
              </p14:nvContentPartPr>
              <p14:xfrm>
                <a:off x="6522688" y="810330"/>
                <a:ext cx="10800" cy="45180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4F9CDB63-58A1-5AC1-F178-8BA0D8C26F00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516568" y="804210"/>
                  <a:ext cx="23040" cy="4640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914540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FE1FF-ADEE-96E9-5744-5B1508007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DB6E2-A6CC-8869-BD09-1BB7403FE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" y="-12065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(one value is </a:t>
            </a:r>
            <a:r>
              <a:rPr lang="en-US" sz="3600" dirty="0">
                <a:solidFill>
                  <a:srgbClr val="EE0000"/>
                </a:solidFill>
              </a:rPr>
              <a:t>negative</a:t>
            </a:r>
            <a:r>
              <a:rPr lang="en-US" sz="3600" dirty="0"/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14A53E-7ED6-599D-AFD0-1E1BF1117DE9}"/>
              </a:ext>
            </a:extLst>
          </p:cNvPr>
          <p:cNvSpPr txBox="1"/>
          <p:nvPr/>
        </p:nvSpPr>
        <p:spPr>
          <a:xfrm>
            <a:off x="438150" y="881747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CF</a:t>
            </a:r>
            <a:r>
              <a:rPr lang="en-US" dirty="0">
                <a:solidFill>
                  <a:srgbClr val="EE0000"/>
                </a:solidFill>
              </a:rPr>
              <a:t>1 </a:t>
            </a:r>
            <a:r>
              <a:rPr lang="en-US" dirty="0"/>
              <a:t>=</a:t>
            </a:r>
            <a:r>
              <a:rPr lang="en-US" dirty="0">
                <a:solidFill>
                  <a:srgbClr val="EE0000"/>
                </a:solidFill>
              </a:rPr>
              <a:t> </a:t>
            </a:r>
            <a:r>
              <a:rPr lang="en-US" dirty="0"/>
              <a:t>0.50</a:t>
            </a:r>
          </a:p>
          <a:p>
            <a:r>
              <a:rPr lang="en-US" dirty="0"/>
              <a:t>CF</a:t>
            </a:r>
            <a:r>
              <a:rPr lang="en-US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EE0000"/>
                </a:solidFill>
              </a:rPr>
              <a:t> </a:t>
            </a:r>
            <a:r>
              <a:rPr lang="en-US" dirty="0"/>
              <a:t>=</a:t>
            </a:r>
            <a:r>
              <a:rPr lang="en-US" dirty="0">
                <a:solidFill>
                  <a:srgbClr val="EE0000"/>
                </a:solidFill>
              </a:rPr>
              <a:t> -</a:t>
            </a:r>
            <a:r>
              <a:rPr lang="en-US" dirty="0"/>
              <a:t>0.40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0C5128-D446-F895-5A76-E118AE0774F9}"/>
              </a:ext>
            </a:extLst>
          </p:cNvPr>
          <p:cNvSpPr txBox="1"/>
          <p:nvPr/>
        </p:nvSpPr>
        <p:spPr>
          <a:xfrm>
            <a:off x="384175" y="1680478"/>
            <a:ext cx="3333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CF</a:t>
            </a:r>
            <a:r>
              <a:rPr lang="en-US" sz="1100" dirty="0">
                <a:solidFill>
                  <a:srgbClr val="EE0000"/>
                </a:solidFill>
              </a:rPr>
              <a:t>combined </a:t>
            </a:r>
            <a:r>
              <a:rPr lang="en-US" dirty="0"/>
              <a:t>(CF1, CF2)</a:t>
            </a:r>
            <a:r>
              <a:rPr lang="en-US" sz="1100" dirty="0">
                <a:solidFill>
                  <a:srgbClr val="EE0000"/>
                </a:solidFill>
              </a:rPr>
              <a:t> </a:t>
            </a:r>
            <a:endParaRPr lang="en-US" dirty="0">
              <a:solidFill>
                <a:srgbClr val="EE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8866B81-1241-C09B-9224-45CDEF157209}"/>
                  </a:ext>
                </a:extLst>
              </p:cNvPr>
              <p:cNvSpPr txBox="1"/>
              <p:nvPr/>
            </p:nvSpPr>
            <p:spPr>
              <a:xfrm>
                <a:off x="384175" y="2049810"/>
                <a:ext cx="2937022" cy="3712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= (CF</a:t>
                </a:r>
                <a:r>
                  <a:rPr lang="en-US" dirty="0">
                    <a:solidFill>
                      <a:srgbClr val="EE0000"/>
                    </a:solidFill>
                  </a:rPr>
                  <a:t>1</a:t>
                </a:r>
                <a:r>
                  <a:rPr lang="en-US" dirty="0"/>
                  <a:t> + CF</a:t>
                </a:r>
                <a:r>
                  <a:rPr lang="en-US" dirty="0">
                    <a:solidFill>
                      <a:srgbClr val="0070C0"/>
                    </a:solidFill>
                  </a:rPr>
                  <a:t>2</a:t>
                </a:r>
                <a:r>
                  <a:rPr lang="en-US" dirty="0"/>
                  <a:t>) + (CF</a:t>
                </a:r>
                <a:r>
                  <a:rPr lang="en-US" dirty="0">
                    <a:solidFill>
                      <a:srgbClr val="EE0000"/>
                    </a:solidFill>
                  </a:rPr>
                  <a:t>1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dirty="0"/>
                  <a:t> CF</a:t>
                </a:r>
                <a:r>
                  <a:rPr lang="en-US" dirty="0">
                    <a:solidFill>
                      <a:srgbClr val="0070C0"/>
                    </a:solidFill>
                  </a:rPr>
                  <a:t>2</a:t>
                </a:r>
                <a:r>
                  <a:rPr lang="en-US" dirty="0"/>
                  <a:t>)</a:t>
                </a:r>
              </a:p>
              <a:p>
                <a:endParaRPr lang="en-US" dirty="0"/>
              </a:p>
              <a:p>
                <a:r>
                  <a:rPr lang="en-US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CF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EE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dirty="0"/>
                          <m:t> + </m:t>
                        </m:r>
                        <m:r>
                          <m:rPr>
                            <m:nor/>
                          </m:rPr>
                          <a:rPr lang="en-US" dirty="0"/>
                          <m:t>CF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0070C0"/>
                            </a:solidFill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1 −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min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{|</m:t>
                            </m:r>
                            <m:r>
                              <m:rPr>
                                <m:nor/>
                              </m:rPr>
                              <a:rPr lang="en-US" dirty="0"/>
                              <m:t>CF</m:t>
                            </m:r>
                            <m:r>
                              <m:rPr>
                                <m:nor/>
                              </m:rPr>
                              <a:rPr lang="en-US" dirty="0">
                                <a:solidFill>
                                  <a:srgbClr val="EE0000"/>
                                </a:solidFill>
                              </a:rPr>
                              <m:t>1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|,   |</m:t>
                            </m:r>
                            <m:r>
                              <m:rPr>
                                <m:nor/>
                              </m:rPr>
                              <a:rPr lang="en-US" dirty="0"/>
                              <m:t>CF</m:t>
                            </m:r>
                            <m:r>
                              <m:rPr>
                                <m:nor/>
                              </m:rPr>
                              <a:rPr lang="en-US" dirty="0">
                                <a:solidFill>
                                  <a:srgbClr val="0070C0"/>
                                </a:solidFill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|}</m:t>
                            </m:r>
                          </m:e>
                        </m:func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dirty="0" smtClean="0"/>
                          <m:t>0.50</m:t>
                        </m:r>
                        <m:r>
                          <m:rPr>
                            <m:nor/>
                          </m:rPr>
                          <a:rPr lang="en-US" dirty="0" smtClean="0"/>
                          <m:t> +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 (-</m:t>
                        </m:r>
                        <m:r>
                          <m:rPr>
                            <m:nor/>
                          </m:rPr>
                          <a:rPr lang="en-US" dirty="0"/>
                          <m:t>0.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4</m:t>
                        </m:r>
                        <m:r>
                          <m:rPr>
                            <m:nor/>
                          </m:rPr>
                          <a:rPr lang="en-US" dirty="0"/>
                          <m:t>0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)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1 −</m:t>
                        </m:r>
                        <m:func>
                          <m:func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min</m:t>
                            </m:r>
                          </m:fName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{|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0.50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|,   |</m:t>
                            </m:r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-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0.40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|}</m:t>
                            </m:r>
                          </m:e>
                        </m:func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0.50 + (−</m:t>
                        </m:r>
                        <m:r>
                          <m:rPr>
                            <m:nor/>
                          </m:rPr>
                          <a:rPr lang="en-US" dirty="0"/>
                          <m:t>0.</m:t>
                        </m:r>
                        <m:r>
                          <m:rPr>
                            <m:nor/>
                          </m:rPr>
                          <a:rPr lang="en-US" dirty="0"/>
                          <m:t>4</m:t>
                        </m:r>
                        <m:r>
                          <m:rPr>
                            <m:nor/>
                          </m:rPr>
                          <a:rPr lang="en-US" dirty="0"/>
                          <m:t>0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1 −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0.40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n-US" sz="1600" dirty="0"/>
                          <m:t>.</m:t>
                        </m:r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0.60</m:t>
                        </m:r>
                      </m:den>
                    </m:f>
                  </m:oMath>
                </a14:m>
                <a:endParaRPr lang="en-US" sz="1600" dirty="0"/>
              </a:p>
              <a:p>
                <a:endParaRPr lang="en-US" sz="1600" dirty="0"/>
              </a:p>
              <a:p>
                <a:r>
                  <a:rPr lang="en-US" sz="1600" dirty="0"/>
                  <a:t>0.1667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8866B81-1241-C09B-9224-45CDEF1572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75" y="2049810"/>
                <a:ext cx="2937022" cy="3712748"/>
              </a:xfrm>
              <a:prstGeom prst="rect">
                <a:avLst/>
              </a:prstGeom>
              <a:blipFill>
                <a:blip r:embed="rId2"/>
                <a:stretch>
                  <a:fillRect l="-1660" t="-657" r="-1037" b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black and white text&#10;&#10;AI-generated content may be incorrect.">
            <a:extLst>
              <a:ext uri="{FF2B5EF4-FFF2-40B4-BE49-F238E27FC236}">
                <a16:creationId xmlns:a16="http://schemas.microsoft.com/office/drawing/2014/main" id="{BBB320BF-8CEC-A3BF-A71B-825D909B26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464" y="237626"/>
            <a:ext cx="4744112" cy="75258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4654CF60-15E5-B43E-23C3-03BA1E07302B}"/>
              </a:ext>
            </a:extLst>
          </p:cNvPr>
          <p:cNvGrpSpPr/>
          <p:nvPr/>
        </p:nvGrpSpPr>
        <p:grpSpPr>
          <a:xfrm>
            <a:off x="1995720" y="3460500"/>
            <a:ext cx="2778120" cy="624600"/>
            <a:chOff x="1995720" y="3460500"/>
            <a:chExt cx="2778120" cy="624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7D98067-62A0-5B07-AD38-8A8A5F34B814}"/>
                    </a:ext>
                  </a:extLst>
                </p14:cNvPr>
                <p14:cNvContentPartPr/>
                <p14:nvPr/>
              </p14:nvContentPartPr>
              <p14:xfrm>
                <a:off x="1995720" y="3901500"/>
                <a:ext cx="100080" cy="6768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A7D98067-62A0-5B07-AD38-8A8A5F34B81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989600" y="3895380"/>
                  <a:ext cx="112320" cy="7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D3836AA5-679C-D34B-7B57-3DD1F3512C0E}"/>
                    </a:ext>
                  </a:extLst>
                </p14:cNvPr>
                <p14:cNvContentPartPr/>
                <p14:nvPr/>
              </p14:nvContentPartPr>
              <p14:xfrm>
                <a:off x="2095080" y="3893580"/>
                <a:ext cx="210240" cy="5652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D3836AA5-679C-D34B-7B57-3DD1F3512C0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088960" y="3887460"/>
                  <a:ext cx="222480" cy="6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619C6299-D744-1ECE-8BC4-A0F1084E427F}"/>
                    </a:ext>
                  </a:extLst>
                </p14:cNvPr>
                <p14:cNvContentPartPr/>
                <p14:nvPr/>
              </p14:nvContentPartPr>
              <p14:xfrm>
                <a:off x="2110560" y="3460500"/>
                <a:ext cx="2663280" cy="62460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19C6299-D744-1ECE-8BC4-A0F1084E427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104440" y="3454380"/>
                  <a:ext cx="2675520" cy="63684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16C0F305-799E-E057-38E3-EB4D81EB80A9}"/>
              </a:ext>
            </a:extLst>
          </p:cNvPr>
          <p:cNvSpPr txBox="1"/>
          <p:nvPr/>
        </p:nvSpPr>
        <p:spPr>
          <a:xfrm>
            <a:off x="4735740" y="3212834"/>
            <a:ext cx="2401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0.40 is smallest value.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B52E24-F6E8-2119-6C8C-A383893A5D19}"/>
              </a:ext>
            </a:extLst>
          </p:cNvPr>
          <p:cNvSpPr txBox="1"/>
          <p:nvPr/>
        </p:nvSpPr>
        <p:spPr>
          <a:xfrm>
            <a:off x="7058886" y="2849470"/>
            <a:ext cx="16752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Absolute Value</a:t>
            </a:r>
          </a:p>
          <a:p>
            <a:r>
              <a:rPr lang="en-US" dirty="0"/>
              <a:t>|</a:t>
            </a:r>
            <a:r>
              <a:rPr lang="en-US" dirty="0">
                <a:solidFill>
                  <a:srgbClr val="EE0000"/>
                </a:solidFill>
              </a:rPr>
              <a:t>-0.40</a:t>
            </a:r>
            <a:r>
              <a:rPr lang="en-US" dirty="0"/>
              <a:t>|</a:t>
            </a:r>
          </a:p>
          <a:p>
            <a:r>
              <a:rPr lang="en-US" dirty="0"/>
              <a:t>= 0.40</a:t>
            </a:r>
          </a:p>
        </p:txBody>
      </p:sp>
    </p:spTree>
    <p:extLst>
      <p:ext uri="{BB962C8B-B14F-4D97-AF65-F5344CB8AC3E}">
        <p14:creationId xmlns:p14="http://schemas.microsoft.com/office/powerpoint/2010/main" val="1088004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BB0EF-6D77-ADE6-8552-A018B4623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2C9DF-4312-D1D3-21F4-C2FB8E2B0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008695" cy="12475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| A | =  -5</a:t>
            </a:r>
          </a:p>
          <a:p>
            <a:pPr marL="0" indent="0">
              <a:buNone/>
            </a:pPr>
            <a:r>
              <a:rPr lang="en-US" dirty="0"/>
              <a:t>         =   5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6A028B-3814-894A-285D-0E18A1992348}"/>
              </a:ext>
            </a:extLst>
          </p:cNvPr>
          <p:cNvSpPr txBox="1"/>
          <p:nvPr/>
        </p:nvSpPr>
        <p:spPr>
          <a:xfrm>
            <a:off x="6096000" y="2157919"/>
            <a:ext cx="8851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A </a:t>
            </a:r>
            <a:r>
              <a:rPr lang="en-US" dirty="0"/>
              <a:t>= -5</a:t>
            </a:r>
          </a:p>
          <a:p>
            <a:endParaRPr lang="en-US" dirty="0"/>
          </a:p>
          <a:p>
            <a:r>
              <a:rPr lang="en-US" dirty="0">
                <a:solidFill>
                  <a:srgbClr val="EE0000"/>
                </a:solidFill>
              </a:rPr>
              <a:t>CF</a:t>
            </a:r>
            <a:r>
              <a:rPr lang="en-US" dirty="0"/>
              <a:t> = -9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E0D05AF-586C-7FA2-9EB3-13F8E9BF338C}"/>
                  </a:ext>
                </a:extLst>
              </p14:cNvPr>
              <p14:cNvContentPartPr/>
              <p14:nvPr/>
            </p14:nvContentPartPr>
            <p14:xfrm>
              <a:off x="2035971" y="2668984"/>
              <a:ext cx="519480" cy="1782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E0D05AF-586C-7FA2-9EB3-13F8E9BF338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29851" y="2662864"/>
                <a:ext cx="531720" cy="19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6033949C-23DD-0599-3EC2-E259F07F5E7A}"/>
                  </a:ext>
                </a:extLst>
              </p14:cNvPr>
              <p14:cNvContentPartPr/>
              <p14:nvPr/>
            </p14:nvContentPartPr>
            <p14:xfrm>
              <a:off x="2158371" y="2830984"/>
              <a:ext cx="285480" cy="14796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6033949C-23DD-0599-3EC2-E259F07F5E7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52251" y="2824864"/>
                <a:ext cx="297720" cy="16020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A127226-9759-5451-D9C7-09DA789922E6}"/>
              </a:ext>
            </a:extLst>
          </p:cNvPr>
          <p:cNvSpPr txBox="1">
            <a:spLocks/>
          </p:cNvSpPr>
          <p:nvPr/>
        </p:nvSpPr>
        <p:spPr>
          <a:xfrm>
            <a:off x="838200" y="3292740"/>
            <a:ext cx="2008695" cy="1247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| CF | =  -9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          =   9</a:t>
            </a:r>
          </a:p>
          <a:p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07179D8-E648-D397-0153-EFCE00BCADB3}"/>
              </a:ext>
            </a:extLst>
          </p:cNvPr>
          <p:cNvGrpSpPr/>
          <p:nvPr/>
        </p:nvGrpSpPr>
        <p:grpSpPr>
          <a:xfrm>
            <a:off x="2281131" y="4106104"/>
            <a:ext cx="430920" cy="221040"/>
            <a:chOff x="2281131" y="4106104"/>
            <a:chExt cx="430920" cy="221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6145198C-DB5E-56EC-EC54-4C7BF8458D1D}"/>
                    </a:ext>
                  </a:extLst>
                </p14:cNvPr>
                <p14:cNvContentPartPr/>
                <p14:nvPr/>
              </p14:nvContentPartPr>
              <p14:xfrm>
                <a:off x="2281131" y="4106104"/>
                <a:ext cx="288720" cy="16452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6145198C-DB5E-56EC-EC54-4C7BF8458D1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275011" y="4099984"/>
                  <a:ext cx="300960" cy="1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ED105863-90C1-DAD5-6C48-480C7F2C0A78}"/>
                    </a:ext>
                  </a:extLst>
                </p14:cNvPr>
                <p14:cNvContentPartPr/>
                <p14:nvPr/>
              </p14:nvContentPartPr>
              <p14:xfrm>
                <a:off x="2403531" y="4220584"/>
                <a:ext cx="308520" cy="10656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ED105863-90C1-DAD5-6C48-480C7F2C0A7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397411" y="4214464"/>
                  <a:ext cx="320760" cy="1188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659921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text with blue text&#10;&#10;AI-generated content may be incorrect.">
            <a:extLst>
              <a:ext uri="{FF2B5EF4-FFF2-40B4-BE49-F238E27FC236}">
                <a16:creationId xmlns:a16="http://schemas.microsoft.com/office/drawing/2014/main" id="{0E26091C-1161-2957-40B5-2FE98F652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276" y="370680"/>
            <a:ext cx="8783448" cy="61166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D8B108D-1506-A50A-500A-337A758DE7F4}"/>
              </a:ext>
            </a:extLst>
          </p:cNvPr>
          <p:cNvSpPr txBox="1"/>
          <p:nvPr/>
        </p:nvSpPr>
        <p:spPr>
          <a:xfrm>
            <a:off x="4722829" y="5656082"/>
            <a:ext cx="2100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Lecture </a:t>
            </a:r>
            <a:r>
              <a:rPr lang="en-US" dirty="0">
                <a:solidFill>
                  <a:srgbClr val="EE0000"/>
                </a:solidFill>
              </a:rPr>
              <a:t>11</a:t>
            </a:r>
            <a:r>
              <a:rPr lang="en-US" dirty="0"/>
              <a:t> – Slide </a:t>
            </a:r>
            <a:r>
              <a:rPr lang="en-US" dirty="0">
                <a:solidFill>
                  <a:srgbClr val="0070C0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093600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ED45C-BF96-2A5F-370E-55AFC257F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CB74270-845C-A3FE-DD74-EC30269969D3}"/>
              </a:ext>
            </a:extLst>
          </p:cNvPr>
          <p:cNvSpPr txBox="1"/>
          <p:nvPr/>
        </p:nvSpPr>
        <p:spPr>
          <a:xfrm>
            <a:off x="838200" y="1543050"/>
            <a:ext cx="231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52B6A93-6973-0553-170F-3C4E48BDCA6F}"/>
                  </a:ext>
                </a:extLst>
              </p14:cNvPr>
              <p14:cNvContentPartPr/>
              <p14:nvPr/>
            </p14:nvContentPartPr>
            <p14:xfrm>
              <a:off x="4975348" y="4921687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52B6A93-6973-0553-170F-3C4E48BDCA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69228" y="4915567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BB03B53-D84F-FE39-99A2-2C4E31F068AE}"/>
              </a:ext>
            </a:extLst>
          </p:cNvPr>
          <p:cNvSpPr txBox="1"/>
          <p:nvPr/>
        </p:nvSpPr>
        <p:spPr>
          <a:xfrm>
            <a:off x="838200" y="5972849"/>
            <a:ext cx="38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References: Lecture 11 – Slide </a:t>
            </a:r>
            <a:r>
              <a:rPr lang="en-US" dirty="0">
                <a:solidFill>
                  <a:srgbClr val="EE0000"/>
                </a:solidFill>
              </a:rPr>
              <a:t>14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5ACD84E-F2C4-E585-0844-D6220AE1BE25}"/>
                  </a:ext>
                </a:extLst>
              </p14:cNvPr>
              <p14:cNvContentPartPr/>
              <p14:nvPr/>
            </p14:nvContentPartPr>
            <p14:xfrm>
              <a:off x="3043611" y="1347064"/>
              <a:ext cx="321120" cy="6616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5ACD84E-F2C4-E585-0844-D6220AE1BE2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037491" y="1340944"/>
                <a:ext cx="333360" cy="67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50734A26-74B8-ABA0-1240-7DDD4712C316}"/>
                  </a:ext>
                </a:extLst>
              </p14:cNvPr>
              <p14:cNvContentPartPr/>
              <p14:nvPr/>
            </p14:nvContentPartPr>
            <p14:xfrm>
              <a:off x="4874571" y="1394224"/>
              <a:ext cx="331200" cy="5972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50734A26-74B8-ABA0-1240-7DDD4712C31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868451" y="1388104"/>
                <a:ext cx="343440" cy="609480"/>
              </a:xfrm>
              <a:prstGeom prst="rect">
                <a:avLst/>
              </a:prstGeom>
            </p:spPr>
          </p:pic>
        </mc:Fallback>
      </mc:AlternateContent>
      <p:pic>
        <p:nvPicPr>
          <p:cNvPr id="14" name="Picture 1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CBC9E346-D43F-CF4D-1EAF-8D2F650882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28284" y="269144"/>
            <a:ext cx="7935432" cy="5772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4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A3749-B30C-EA5A-CF9D-A1E633F4D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D12E4CC-9533-B425-F801-8EAB6146EA03}"/>
              </a:ext>
            </a:extLst>
          </p:cNvPr>
          <p:cNvSpPr txBox="1"/>
          <p:nvPr/>
        </p:nvSpPr>
        <p:spPr>
          <a:xfrm>
            <a:off x="838200" y="1543050"/>
            <a:ext cx="231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7FEFF6B-8071-5934-769A-253372AAFD64}"/>
                  </a:ext>
                </a:extLst>
              </p14:cNvPr>
              <p14:cNvContentPartPr/>
              <p14:nvPr/>
            </p14:nvContentPartPr>
            <p14:xfrm>
              <a:off x="4975348" y="4921687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52B6A93-6973-0553-170F-3C4E48BDCA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69228" y="4915567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8B7EBD2-E996-370D-AC71-9E1FCF06E51A}"/>
              </a:ext>
            </a:extLst>
          </p:cNvPr>
          <p:cNvSpPr txBox="1"/>
          <p:nvPr/>
        </p:nvSpPr>
        <p:spPr>
          <a:xfrm>
            <a:off x="838200" y="5972849"/>
            <a:ext cx="38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References: Lecture 11 – Slide </a:t>
            </a:r>
            <a:r>
              <a:rPr lang="en-US" dirty="0">
                <a:solidFill>
                  <a:srgbClr val="EE0000"/>
                </a:solidFill>
              </a:rPr>
              <a:t>17</a:t>
            </a:r>
          </a:p>
        </p:txBody>
      </p:sp>
      <p:pic>
        <p:nvPicPr>
          <p:cNvPr id="6" name="Picture 5" descr="A screenshot of a computer&#10;&#10;AI-generated content may be incorrect.">
            <a:extLst>
              <a:ext uri="{FF2B5EF4-FFF2-40B4-BE49-F238E27FC236}">
                <a16:creationId xmlns:a16="http://schemas.microsoft.com/office/drawing/2014/main" id="{476832CB-57C1-4866-C564-DE2A0FF3A1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796786"/>
            <a:ext cx="7354326" cy="4124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416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3FB29-72AC-5C50-D009-CCD567248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C5E1D30-EBB6-F677-5434-D7BD599725EC}"/>
              </a:ext>
            </a:extLst>
          </p:cNvPr>
          <p:cNvSpPr txBox="1"/>
          <p:nvPr/>
        </p:nvSpPr>
        <p:spPr>
          <a:xfrm>
            <a:off x="838200" y="1543050"/>
            <a:ext cx="231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526DB73-7357-98B3-8D79-B90840B315CC}"/>
                  </a:ext>
                </a:extLst>
              </p14:cNvPr>
              <p14:cNvContentPartPr/>
              <p14:nvPr/>
            </p14:nvContentPartPr>
            <p14:xfrm>
              <a:off x="4975348" y="4921687"/>
              <a:ext cx="360" cy="3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526DB73-7357-98B3-8D79-B90840B315C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69228" y="4915567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C63AFB2-D22B-0604-DD4E-1CF2A08C0319}"/>
              </a:ext>
            </a:extLst>
          </p:cNvPr>
          <p:cNvSpPr txBox="1"/>
          <p:nvPr/>
        </p:nvSpPr>
        <p:spPr>
          <a:xfrm>
            <a:off x="838200" y="5972849"/>
            <a:ext cx="38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References: Lecture 11 – Slide </a:t>
            </a:r>
            <a:r>
              <a:rPr lang="en-US" dirty="0">
                <a:solidFill>
                  <a:srgbClr val="EE0000"/>
                </a:solidFill>
              </a:rPr>
              <a:t>19</a:t>
            </a:r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7E587ED-3558-A72A-A997-2A51744A9D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777" y="737877"/>
            <a:ext cx="7220958" cy="444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842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C961A-886A-0958-2FEA-465C55C37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 &amp; Max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006C9-77D8-6B86-52E3-1014165C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5" y="1690688"/>
            <a:ext cx="10515600" cy="109855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min() </a:t>
            </a:r>
            <a:r>
              <a:rPr lang="en-US" dirty="0"/>
              <a:t>function returns </a:t>
            </a:r>
            <a:r>
              <a:rPr lang="en-US" dirty="0">
                <a:solidFill>
                  <a:srgbClr val="EE0000"/>
                </a:solidFill>
              </a:rPr>
              <a:t>minimum</a:t>
            </a:r>
            <a:r>
              <a:rPr lang="en-US" dirty="0"/>
              <a:t>/</a:t>
            </a:r>
            <a:r>
              <a:rPr lang="en-US" dirty="0">
                <a:solidFill>
                  <a:srgbClr val="EE0000"/>
                </a:solidFill>
              </a:rPr>
              <a:t>smallest</a:t>
            </a:r>
            <a:r>
              <a:rPr lang="en-US" dirty="0"/>
              <a:t> value of a set of number.</a:t>
            </a:r>
          </a:p>
          <a:p>
            <a:r>
              <a:rPr lang="en-US" dirty="0">
                <a:solidFill>
                  <a:srgbClr val="0070C0"/>
                </a:solidFill>
              </a:rPr>
              <a:t>max() </a:t>
            </a:r>
            <a:r>
              <a:rPr lang="en-US" dirty="0"/>
              <a:t>function returns </a:t>
            </a:r>
            <a:r>
              <a:rPr lang="en-US" dirty="0">
                <a:solidFill>
                  <a:srgbClr val="EE0000"/>
                </a:solidFill>
              </a:rPr>
              <a:t>maximum</a:t>
            </a:r>
            <a:r>
              <a:rPr lang="en-US" dirty="0"/>
              <a:t>/</a:t>
            </a:r>
            <a:r>
              <a:rPr lang="en-US" dirty="0">
                <a:solidFill>
                  <a:srgbClr val="EE0000"/>
                </a:solidFill>
              </a:rPr>
              <a:t>largest</a:t>
            </a:r>
            <a:r>
              <a:rPr lang="en-US" dirty="0"/>
              <a:t> value of a set of number.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35E4F8-7CBA-619C-EA38-C82848AC61E9}"/>
              </a:ext>
            </a:extLst>
          </p:cNvPr>
          <p:cNvSpPr txBox="1"/>
          <p:nvPr/>
        </p:nvSpPr>
        <p:spPr>
          <a:xfrm>
            <a:off x="838200" y="3105834"/>
            <a:ext cx="1103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min [3, 4]</a:t>
            </a:r>
          </a:p>
          <a:p>
            <a:r>
              <a:rPr lang="en-US" dirty="0"/>
              <a:t>= </a:t>
            </a:r>
            <a:r>
              <a:rPr lang="en-US" dirty="0">
                <a:solidFill>
                  <a:srgbClr val="EE0000"/>
                </a:solidFill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6DAE10-02F5-25FE-A164-39A33CA74FB3}"/>
              </a:ext>
            </a:extLst>
          </p:cNvPr>
          <p:cNvSpPr txBox="1"/>
          <p:nvPr/>
        </p:nvSpPr>
        <p:spPr>
          <a:xfrm>
            <a:off x="3086100" y="3105834"/>
            <a:ext cx="16287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max [3, 4]</a:t>
            </a:r>
          </a:p>
          <a:p>
            <a:r>
              <a:rPr lang="en-US" dirty="0"/>
              <a:t>= </a:t>
            </a:r>
            <a:r>
              <a:rPr lang="en-US" dirty="0">
                <a:solidFill>
                  <a:srgbClr val="EE0000"/>
                </a:solidFill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9700DE-0BDC-5B0E-BEAA-42035DCCA819}"/>
              </a:ext>
            </a:extLst>
          </p:cNvPr>
          <p:cNvSpPr txBox="1"/>
          <p:nvPr/>
        </p:nvSpPr>
        <p:spPr>
          <a:xfrm>
            <a:off x="838200" y="5972849"/>
            <a:ext cx="582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References: Lecture 11 – Slide </a:t>
            </a:r>
            <a:r>
              <a:rPr lang="en-US" dirty="0">
                <a:solidFill>
                  <a:srgbClr val="EE0000"/>
                </a:solidFill>
              </a:rPr>
              <a:t>17 &amp; 19</a:t>
            </a:r>
          </a:p>
        </p:txBody>
      </p:sp>
    </p:spTree>
    <p:extLst>
      <p:ext uri="{BB962C8B-B14F-4D97-AF65-F5344CB8AC3E}">
        <p14:creationId xmlns:p14="http://schemas.microsoft.com/office/powerpoint/2010/main" val="369415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87DBA-994F-B0CB-4782-088E89DA7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85E5EBF-5F48-BD33-E32D-DE4854E2E2FB}"/>
              </a:ext>
            </a:extLst>
          </p:cNvPr>
          <p:cNvSpPr txBox="1"/>
          <p:nvPr/>
        </p:nvSpPr>
        <p:spPr>
          <a:xfrm>
            <a:off x="838200" y="5972849"/>
            <a:ext cx="582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References: Lecture 11 – Slide </a:t>
            </a:r>
            <a:r>
              <a:rPr lang="en-US" dirty="0">
                <a:solidFill>
                  <a:srgbClr val="EE0000"/>
                </a:solidFill>
              </a:rPr>
              <a:t>24</a:t>
            </a:r>
          </a:p>
        </p:txBody>
      </p:sp>
      <p:pic>
        <p:nvPicPr>
          <p:cNvPr id="12" name="Picture 1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BA40C5B-1316-4D42-CC6F-77F1FC157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4775"/>
            <a:ext cx="8068801" cy="565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179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6F46B-6EFD-62C3-FEA2-77EA3AB19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" y="-12065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(Both value is </a:t>
            </a:r>
            <a:r>
              <a:rPr lang="en-US" sz="3600" dirty="0">
                <a:solidFill>
                  <a:srgbClr val="00B050"/>
                </a:solidFill>
              </a:rPr>
              <a:t>Positive</a:t>
            </a:r>
            <a:r>
              <a:rPr lang="en-US" sz="3600" dirty="0"/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47CF6E-0B06-5E5D-0ABD-19521CCD51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5535" y="346841"/>
            <a:ext cx="4696480" cy="3905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3368F8-78F0-304B-D7B1-77689842688F}"/>
              </a:ext>
            </a:extLst>
          </p:cNvPr>
          <p:cNvSpPr txBox="1"/>
          <p:nvPr/>
        </p:nvSpPr>
        <p:spPr>
          <a:xfrm>
            <a:off x="438150" y="881747"/>
            <a:ext cx="12426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CF</a:t>
            </a:r>
            <a:r>
              <a:rPr lang="en-US" dirty="0">
                <a:solidFill>
                  <a:srgbClr val="EE0000"/>
                </a:solidFill>
              </a:rPr>
              <a:t>1 </a:t>
            </a:r>
            <a:r>
              <a:rPr lang="en-US" dirty="0"/>
              <a:t>=</a:t>
            </a:r>
            <a:r>
              <a:rPr lang="en-US" dirty="0">
                <a:solidFill>
                  <a:srgbClr val="EE0000"/>
                </a:solidFill>
              </a:rPr>
              <a:t> </a:t>
            </a:r>
            <a:r>
              <a:rPr lang="en-US" dirty="0"/>
              <a:t>0.30</a:t>
            </a:r>
          </a:p>
          <a:p>
            <a:r>
              <a:rPr lang="en-US" dirty="0"/>
              <a:t>CF</a:t>
            </a:r>
            <a:r>
              <a:rPr lang="en-US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EE0000"/>
                </a:solidFill>
              </a:rPr>
              <a:t> </a:t>
            </a:r>
            <a:r>
              <a:rPr lang="en-US" dirty="0"/>
              <a:t>=</a:t>
            </a:r>
            <a:r>
              <a:rPr lang="en-US" dirty="0">
                <a:solidFill>
                  <a:srgbClr val="EE0000"/>
                </a:solidFill>
              </a:rPr>
              <a:t> </a:t>
            </a:r>
            <a:r>
              <a:rPr lang="en-US" dirty="0"/>
              <a:t>0.40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F5A87A-9CC3-91BA-12A7-E322DCC07445}"/>
              </a:ext>
            </a:extLst>
          </p:cNvPr>
          <p:cNvSpPr txBox="1"/>
          <p:nvPr/>
        </p:nvSpPr>
        <p:spPr>
          <a:xfrm>
            <a:off x="384175" y="1680478"/>
            <a:ext cx="3333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CF</a:t>
            </a:r>
            <a:r>
              <a:rPr lang="en-US" sz="1100" dirty="0">
                <a:solidFill>
                  <a:srgbClr val="EE0000"/>
                </a:solidFill>
              </a:rPr>
              <a:t>combined </a:t>
            </a:r>
            <a:r>
              <a:rPr lang="en-US" dirty="0"/>
              <a:t>(CF1, CF2)</a:t>
            </a:r>
            <a:r>
              <a:rPr lang="en-US" sz="1100" dirty="0">
                <a:solidFill>
                  <a:srgbClr val="EE0000"/>
                </a:solidFill>
              </a:rPr>
              <a:t> </a:t>
            </a:r>
            <a:endParaRPr lang="en-US" dirty="0">
              <a:solidFill>
                <a:srgbClr val="EE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BC7F96C-4FEC-D6D6-A2D9-7F696B8DE425}"/>
                  </a:ext>
                </a:extLst>
              </p:cNvPr>
              <p:cNvSpPr txBox="1"/>
              <p:nvPr/>
            </p:nvSpPr>
            <p:spPr>
              <a:xfrm>
                <a:off x="384175" y="2049810"/>
                <a:ext cx="3042821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= (CF</a:t>
                </a:r>
                <a:r>
                  <a:rPr lang="en-US" dirty="0">
                    <a:solidFill>
                      <a:srgbClr val="EE0000"/>
                    </a:solidFill>
                  </a:rPr>
                  <a:t>1</a:t>
                </a:r>
                <a:r>
                  <a:rPr lang="en-US" dirty="0"/>
                  <a:t> + CF</a:t>
                </a:r>
                <a:r>
                  <a:rPr lang="en-US" dirty="0">
                    <a:solidFill>
                      <a:srgbClr val="0070C0"/>
                    </a:solidFill>
                  </a:rPr>
                  <a:t>2</a:t>
                </a:r>
                <a:r>
                  <a:rPr lang="en-US" dirty="0"/>
                  <a:t>) – (CF</a:t>
                </a:r>
                <a:r>
                  <a:rPr lang="en-US" dirty="0">
                    <a:solidFill>
                      <a:srgbClr val="EE0000"/>
                    </a:solidFill>
                  </a:rPr>
                  <a:t>1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dirty="0"/>
                  <a:t> CF</a:t>
                </a:r>
                <a:r>
                  <a:rPr lang="en-US" dirty="0">
                    <a:solidFill>
                      <a:srgbClr val="0070C0"/>
                    </a:solidFill>
                  </a:rPr>
                  <a:t>2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= (0.30 + 0.40) – (0.30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0.40</m:t>
                    </m:r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= 0.7 – 0.12</a:t>
                </a:r>
              </a:p>
              <a:p>
                <a:r>
                  <a:rPr lang="en-US" dirty="0"/>
                  <a:t>= 0.58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BC7F96C-4FEC-D6D6-A2D9-7F696B8DE4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75" y="2049810"/>
                <a:ext cx="3042821" cy="1200329"/>
              </a:xfrm>
              <a:prstGeom prst="rect">
                <a:avLst/>
              </a:prstGeom>
              <a:blipFill>
                <a:blip r:embed="rId3"/>
                <a:stretch>
                  <a:fillRect l="-1603" t="-2030" r="-802" b="-7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2473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2380</TotalTime>
  <Words>320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Cambria Math</vt:lpstr>
      <vt:lpstr>Office Theme</vt:lpstr>
      <vt:lpstr>Lab-11 Certainty Factor</vt:lpstr>
      <vt:lpstr>Absolute value</vt:lpstr>
      <vt:lpstr>PowerPoint Presentation</vt:lpstr>
      <vt:lpstr>PowerPoint Presentation</vt:lpstr>
      <vt:lpstr>PowerPoint Presentation</vt:lpstr>
      <vt:lpstr>PowerPoint Presentation</vt:lpstr>
      <vt:lpstr>Min &amp; Max Function</vt:lpstr>
      <vt:lpstr>PowerPoint Presentation</vt:lpstr>
      <vt:lpstr>(Both value is Positive)</vt:lpstr>
      <vt:lpstr>(Both value is Negative)</vt:lpstr>
      <vt:lpstr>(one value is negative)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Alvin Lim Fang Chuen</dc:creator>
  <cp:lastModifiedBy>Alvin Lim Fang Chuen</cp:lastModifiedBy>
  <cp:revision>203</cp:revision>
  <cp:lastPrinted>2026-01-03T07:34:04Z</cp:lastPrinted>
  <dcterms:created xsi:type="dcterms:W3CDTF">2025-12-21T07:47:46Z</dcterms:created>
  <dcterms:modified xsi:type="dcterms:W3CDTF">2026-01-03T07:34:46Z</dcterms:modified>
</cp:coreProperties>
</file>