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ppt/ink/ink6.xml" ContentType="application/inkml+xml"/>
  <Override PartName="/ppt/ink/ink7.xml" ContentType="application/inkml+xml"/>
  <Override PartName="/ppt/ink/ink8.xml" ContentType="application/inkml+xml"/>
  <Override PartName="/ppt/ink/ink9.xml" ContentType="application/inkml+xml"/>
  <Override PartName="/ppt/ink/ink10.xml" ContentType="application/inkml+xml"/>
  <Override PartName="/ppt/ink/ink11.xml" ContentType="application/inkml+xml"/>
  <Override PartName="/ppt/ink/ink12.xml" ContentType="application/inkml+xml"/>
  <Override PartName="/ppt/ink/ink13.xml" ContentType="application/inkml+xml"/>
  <Override PartName="/ppt/ink/ink14.xml" ContentType="application/inkml+xml"/>
  <Override PartName="/ppt/ink/ink15.xml" ContentType="application/inkml+xml"/>
  <Override PartName="/ppt/ink/ink16.xml" ContentType="application/inkml+xml"/>
  <Override PartName="/ppt/ink/ink17.xml" ContentType="application/inkml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60" r:id="rId2"/>
    <p:sldId id="259" r:id="rId3"/>
    <p:sldId id="277" r:id="rId4"/>
    <p:sldId id="273" r:id="rId5"/>
    <p:sldId id="280" r:id="rId6"/>
    <p:sldId id="281" r:id="rId7"/>
    <p:sldId id="278" r:id="rId8"/>
    <p:sldId id="282" r:id="rId9"/>
    <p:sldId id="283" r:id="rId10"/>
    <p:sldId id="284" r:id="rId11"/>
    <p:sldId id="285" r:id="rId12"/>
    <p:sldId id="286" r:id="rId13"/>
    <p:sldId id="287" r:id="rId14"/>
    <p:sldId id="288" r:id="rId15"/>
    <p:sldId id="289" r:id="rId16"/>
    <p:sldId id="290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7BB87995-ED1A-493F-B695-A4605F4514FF}">
          <p14:sldIdLst>
            <p14:sldId id="260"/>
          </p14:sldIdLst>
        </p14:section>
        <p14:section name="Absolute Value" id="{4EC78E48-B665-457D-A816-304B2051169A}">
          <p14:sldIdLst>
            <p14:sldId id="259"/>
          </p14:sldIdLst>
        </p14:section>
        <p14:section name="Value Interpretation" id="{6B5029A4-3CE9-4A0A-A7C7-FE1C77C839C0}">
          <p14:sldIdLst>
            <p14:sldId id="277"/>
          </p14:sldIdLst>
        </p14:section>
        <p14:section name="Single Premise Rule" id="{F683C38C-FE99-4DA5-B25C-702CB06F3FF5}">
          <p14:sldIdLst>
            <p14:sldId id="273"/>
          </p14:sldIdLst>
        </p14:section>
        <p14:section name="Multiple Premises Rule" id="{6A294A89-2A14-4098-8CC9-08CFF436B6E7}">
          <p14:sldIdLst>
            <p14:sldId id="280"/>
            <p14:sldId id="281"/>
          </p14:sldIdLst>
        </p14:section>
        <p14:section name="Min &amp; Max Function" id="{7389CF43-64BA-43A8-A2B8-235D50919758}">
          <p14:sldIdLst>
            <p14:sldId id="278"/>
          </p14:sldIdLst>
        </p14:section>
        <p14:section name="Similarly concluded rules" id="{EDD88D65-7A48-4F02-9F26-27C89D5489E3}">
          <p14:sldIdLst>
            <p14:sldId id="282"/>
            <p14:sldId id="283"/>
            <p14:sldId id="284"/>
            <p14:sldId id="285"/>
          </p14:sldIdLst>
        </p14:section>
        <p14:section name="Questions" id="{296414C8-E61A-4A88-BC8B-C13FFCB1929F}">
          <p14:sldIdLst>
            <p14:sldId id="286"/>
            <p14:sldId id="287"/>
            <p14:sldId id="288"/>
            <p14:sldId id="289"/>
            <p14:sldId id="290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4055DA8-B3B4-4B32-96C8-17D44181C588}" v="2" dt="2026-01-05T06:01:56.85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Medium Style 2 –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017" autoAdjust="0"/>
    <p:restoredTop sz="92233" autoAdjust="0"/>
  </p:normalViewPr>
  <p:slideViewPr>
    <p:cSldViewPr snapToGrid="0">
      <p:cViewPr varScale="1">
        <p:scale>
          <a:sx n="58" d="100"/>
          <a:sy n="58" d="100"/>
        </p:scale>
        <p:origin x="1104" y="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microsoft.com/office/2015/10/relationships/revisionInfo" Target="revisionInfo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microsoft.com/office/2016/11/relationships/changesInfo" Target="changesInfos/changesInfo1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lvin Lim Fang Chuen" userId="cec30c8f-4ede-4cd8-97ec-5c78c35673ea" providerId="ADAL" clId="{B45DFA68-9AED-41AA-BD96-4457C9B065D6}"/>
    <pc:docChg chg="modSld">
      <pc:chgData name="Alvin Lim Fang Chuen" userId="cec30c8f-4ede-4cd8-97ec-5c78c35673ea" providerId="ADAL" clId="{B45DFA68-9AED-41AA-BD96-4457C9B065D6}" dt="2026-01-05T06:01:56.854" v="1" actId="20577"/>
      <pc:docMkLst>
        <pc:docMk/>
      </pc:docMkLst>
      <pc:sldChg chg="modSp">
        <pc:chgData name="Alvin Lim Fang Chuen" userId="cec30c8f-4ede-4cd8-97ec-5c78c35673ea" providerId="ADAL" clId="{B45DFA68-9AED-41AA-BD96-4457C9B065D6}" dt="2026-01-05T06:01:56.854" v="1" actId="20577"/>
        <pc:sldMkLst>
          <pc:docMk/>
          <pc:sldMk cId="924686745" sldId="290"/>
        </pc:sldMkLst>
        <pc:spChg chg="mod">
          <ac:chgData name="Alvin Lim Fang Chuen" userId="cec30c8f-4ede-4cd8-97ec-5c78c35673ea" providerId="ADAL" clId="{B45DFA68-9AED-41AA-BD96-4457C9B065D6}" dt="2026-01-05T06:01:56.854" v="1" actId="20577"/>
          <ac:spMkLst>
            <pc:docMk/>
            <pc:sldMk cId="924686745" sldId="290"/>
            <ac:spMk id="10" creationId="{C882932C-50D6-EC71-2BB7-10460CA5C721}"/>
          </ac:spMkLst>
        </pc:spChg>
      </pc:sldChg>
    </pc:docChg>
  </pc:docChgLst>
</pc:chgInfo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1-03T06:48:06.001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0 494 24575,'10'-2'0,"-1"0"0,1-1 0,-1 0 0,0-1 0,0 1 0,0-2 0,-1 0 0,0 0 0,1 0 0,-2-1 0,10-8 0,21-14 0,24-5 0,1 2 0,82-29 0,-52 24 0,-20 14 0,-53 17 0,0-1 0,23-10 0,-18 7 0,0 1 0,0 1 0,52-7 0,18-5 0,73-14 0,-94 18 0,-22 5 0,53-18 0,4-23-1365,-93 46-5461</inkml:trace>
</inkml:ink>
</file>

<file path=ppt/ink/ink1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1-03T07:22:35.897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355 1 24575,'-1'4'0,"-1"0"0,0 0 0,1-1 0,-1 1 0,0 0 0,-1-1 0,1 1 0,-1-1 0,-5 6 0,-6 9 0,-23 35 0,-1-1 0,-3-2 0,-61 57 0,64-53 0,33-46 0,1-1 0,-1 1 0,0-1 0,-1 0 0,1 0 0,-2-1 0,1 0 0,-10 8 0,32-52-1365,-7 23-5461</inkml:trace>
</inkml:ink>
</file>

<file path=ppt/ink/ink1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1-03T07:22:36.275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1 1 24575,'10'1'0,"0"0"0,-1 1 0,1 0 0,0 1 0,-1 0 0,0 1 0,0 0 0,0 0 0,16 11 0,-2 0 0,-1 1 0,27 25 0,123 144-752,-157-167 139,-2-4-6213</inkml:trace>
</inkml:ink>
</file>

<file path=ppt/ink/ink1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1-03T07:22:36.685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28 1 24575,'1'111'0,"-3"120"0,-10-143 0,6-56 0,-2 57 0,9 592-1365,-1-659-5461</inkml:trace>
</inkml:ink>
</file>

<file path=ppt/ink/ink1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1-03T07:32:07.490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277 0 24575,'-5'1'0,"0"0"0,0 0 0,0 0 0,1 0 0,-1 1 0,0 0 0,1 0 0,-1 0 0,1 1 0,-7 4 0,-45 36 0,39-28 0,-122 79 0,139-94-59,-1 0 15,1 1 1,-1-1-1,1 0 0,0 0 1,-1 1-1,1-1 1,-1 0-1,1 1 1,0-1-1,0 0 1,-1 1-1,1-1 1,0 0-1,-1 1 1,1-1-1,0 1 1,0-1-1,0 0 1,0 1-1,-1-1 1,1 1-1,0-1 1,0 1-1,0-1 1,0 1-1,0-1 0,0 1 1,0-1-1,0 1 1</inkml:trace>
</inkml:ink>
</file>

<file path=ppt/ink/ink1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1-03T07:32:08.526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1 1 24575,'9'1'0,"0"0"0,0 1 0,0 0 0,0 1 0,-1 0 0,1 1 0,-1 0 0,11 6 0,41 15 0,-13-11 0,2-2 0,0-3 0,0-1 0,53 0 0,-92-8-114,0 1 1,0 1-1,0-1 0,0 1 0,0 1 1,-1 0-1,1 0 0,-1 1 0,0 0 1,0 1-1,13 8 0,-12-5-6712</inkml:trace>
</inkml:ink>
</file>

<file path=ppt/ink/ink1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1-03T07:32:09.746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0 1288 24575,'3'10'0,"0"-1"0,0 1 0,1-1 0,0 0 0,1 0 0,0 0 0,0-1 0,9 10 0,-10-11 0,11 13 0,2 0 0,-1-1 0,2-1 0,1 0 0,0-2 0,35 24 0,-22-20 0,2 0 0,0-3 0,63 24 0,-72-34 0,1-1 0,48 5 0,-26-5 0,9 4 0,-28-4 0,0-1 0,42 1 0,119 14 0,-1 2 0,113-40 0,-88-18 0,-29 3 0,24-9 0,-56 12 0,-19 2 0,106-24 0,-62 16 0,-148 30-119,-1-1 0,34-12 0,39-10-112,196-53 231,-133 32 0,-19 4 0,49-12 0,41-11 0,-57 15 0,354-75-1449,707-184 1449,-772 165-548,-386 120 546,31-10-19,173-83 0,-134 54 188,-101 47 654,-1-3-1,53-31 1,-103 53-826,17-9-267,0-1 0,-1-1 0,0 0 0,24-25 0,-28 22-6554</inkml:trace>
</inkml:ink>
</file>

<file path=ppt/ink/ink1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1-03T16:51:11.139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0 58 24575,'32'-1'0,"-1"-2"0,35-8 0,-33 6 0,62-4 0,-66 8 0,-1-1 0,36-8 0,-24 3-10,1 2 0,-1 3 0,1 0-1,41 5 1,4-1-1304,-64-2-5512</inkml:trace>
</inkml:ink>
</file>

<file path=ppt/ink/ink1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1-03T16:51:08.025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0 1 24575,'19'0'0,"17"0"0,0 0 0,-1 3 0,59 11 0,59 17 0,-114-27-61,0-1-1,43-4 0,-39 0-1118,-20 1-5646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1-03T06:48:09.004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1 411 24575,'0'-2'0,"1"0"0,-1 0 0,1 1 0,0-1 0,0 0 0,0 1 0,0-1 0,0 1 0,0-1 0,0 1 0,0 0 0,1-1 0,-1 1 0,1 0 0,2-2 0,30-20 0,-22 15 0,82-56 0,2 5 0,190-86 0,-154 99 134,-30 13-1633,-85 26-5327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1-03T06:49:03.710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0 456 24575,'6'-1'0,"0"-1"0,0 0 0,-1 0 0,1-1 0,-1 0 0,1 0 0,-1 0 0,5-4 0,3-1 0,260-148 0,93-53 0,-286 163-1365,-66 36-5461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1-03T06:49:04.072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1 296 24575,'25'-3'0,"1"0"0,-1-1 0,0-2 0,0 0 0,-1-2 0,46-21 0,51-15 0,146-33 0,-225 64 0,-1-2 0,0-2 0,54-31 0,-79 37-1365,-3-1-5461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22T04:07:05.120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0 0 24575,'0'0'-8191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28T09:36:57.011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501 3 24575,'-119'-2'0,"-130"5"0,247-3 0,-1 0 0,0 1 0,0 0 0,1 0 0,-1 0 0,0 0 0,1 0 0,-1 1 0,1-1 0,0 1 0,-1-1 0,1 1 0,0 0 0,0 0 0,0 0 0,0 0 0,0 0 0,1 0 0,-1 1 0,1-1 0,-1 1 0,1-1 0,0 1 0,0-1 0,0 1 0,0 0 0,0 0 0,1-1 0,-1 1 0,1 5 0,-2 12 0,1-1 0,1 1 0,4 31 0,-1-15 0,-4-16 0,-1 0 0,0-1 0,-9 32 0,1-3 0,-16 83 0,17-74 0,2-11 0,-4 86 0,9-19 0,6 114 0,9-156 0,-9-52 0,0 0 0,1 29 0,-7 159 0,4 84 0,-1-287 0,-1 0 0,1 0 0,0 0 0,0 0 0,0-1 0,1 1 0,-1 0 0,1 0 0,0-1 0,0 1 0,0-1 0,0 0 0,1 1 0,-1-1 0,1 0 0,3 3 0,0-2 0,0 0 0,0 0 0,0-1 0,0 0 0,0 0 0,1 0 0,-1-1 0,13 4 0,9-2 0,1 0 0,0-2 0,48-3 0,-51 1 0,524-1-1365,-528 1-5461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28T09:36:58.785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338 2 24575,'101'-1'0,"113"3"0,-202 0 0,0 0 0,0 1 0,0 0 0,0 0 0,0 2 0,-1-1 0,12 7 0,-17-7 0,0-1 0,0 1 0,0 0 0,-1 0 0,1 1 0,-1-1 0,0 1 0,0 1 0,-1-1 0,0 0 0,1 1 0,-2 0 0,5 8 0,-1 6 0,-1 0 0,-1 0 0,-1 1 0,-1-1 0,2 37 0,-4-35 0,11 72 0,-6-51 0,1 57 0,-8 554 0,2-633 0,1-1 0,8 34 0,-5-33 0,-2 1 0,2 23 0,-3-7 0,0-21 0,-1 0 0,-1 1 0,0-1 0,-2 0 0,0 0 0,-5 21 0,6-33 0,-1-1 0,-1 0 0,1 0 0,0-1 0,-1 1 0,0 0 0,0-1 0,0 1 0,0-1 0,0 0 0,-1 0 0,0-1 0,1 1 0,-1-1 0,0 1 0,0-1 0,-5 2 0,-10 3 0,1-1 0,-36 6 0,12-2 0,2-3 0,1-1 0,-1-2 0,0-2 0,-80-5 0,20 0 0,-213 3-1365,290 0-5461</inkml:trace>
</inkml:ink>
</file>

<file path=ppt/ink/ink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22T04:07:05.120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0 0 24575,'0'0'-8191</inkml:trace>
</inkml:ink>
</file>

<file path=ppt/ink/ink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22T04:07:05.120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0 0 24575,'0'0'-8191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57BAD6B-37C4-4162-8654-28DA2642FD9D}" type="datetimeFigureOut">
              <a:rPr lang="en-US" smtClean="0"/>
              <a:t>1/5/2026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F4D3258-C297-4ED4-A8CB-A99C5579BE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55432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A3C3A0-AFEC-64A6-CD4A-60CA20553F4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DDBAE9F-52B0-1E5B-5347-D30C5AFFC27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9144E83-AD88-1DE8-0763-008DD41154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96C147-233C-42A1-9709-C5706C6DFDF8}" type="datetimeFigureOut">
              <a:rPr lang="en-US" smtClean="0"/>
              <a:t>1/5/2026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C86559C-10BB-99C9-E152-FCB266AA23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7E0C3C-50BC-5785-8ADA-9C41FDEC20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412BD-615B-4FE7-A3C6-0271DB687C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92544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C2949A-525B-ECCE-F3A3-4EB28E38A1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35C198B-C674-D197-A761-D27BC5151E8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99A2C1C-8E18-F09C-95D3-AECB82F8CF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96C147-233C-42A1-9709-C5706C6DFDF8}" type="datetimeFigureOut">
              <a:rPr lang="en-US" smtClean="0"/>
              <a:t>1/5/2026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4881CB1-35B4-7733-147A-56421FAC7F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85B7077-39AC-B6DB-DFB2-5DA33070D3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412BD-615B-4FE7-A3C6-0271DB687C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56270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443EF20-6ED5-7E0E-3611-E23EB958CE9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05FD7AF-7868-F3ED-1F73-621CA1165DD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ED7EC5E-54A3-EF1B-3CD9-6511EA4B4C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96C147-233C-42A1-9709-C5706C6DFDF8}" type="datetimeFigureOut">
              <a:rPr lang="en-US" smtClean="0"/>
              <a:t>1/5/2026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F2B6F65-608F-58C1-AECD-17A7B25276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8F873C-22A7-5675-0B57-46C1E1526B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412BD-615B-4FE7-A3C6-0271DB687C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02320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2588C4-E9A6-1903-614A-AB4420C7FF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1B9F60-537F-DF94-7747-955114090D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D5C3190-2801-F6BC-2EAD-31B8A8DF31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96C147-233C-42A1-9709-C5706C6DFDF8}" type="datetimeFigureOut">
              <a:rPr lang="en-US" smtClean="0"/>
              <a:t>1/5/2026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3A0C7F3-A1B4-FEE6-C319-4D741AE187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04051D6-BE0E-ED6C-0B6B-827AA18D0D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412BD-615B-4FE7-A3C6-0271DB687C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26736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9871C6-20EB-2C2A-CBAB-C7E8CBACFA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914BC08-473C-00D5-2E2A-459CCEA61BF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57D5486-4DE5-7D3C-0AC5-AEDB331D34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96C147-233C-42A1-9709-C5706C6DFDF8}" type="datetimeFigureOut">
              <a:rPr lang="en-US" smtClean="0"/>
              <a:t>1/5/2026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1146E03-E050-96BB-8663-921C2335C1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16AB79-C891-AFEB-8FCA-B010FC03D8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412BD-615B-4FE7-A3C6-0271DB687C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45630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E59CB4-13B9-6A6C-67D7-C2EF38CD03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EC9EF8-8F6D-AB74-2D6A-6ADE31F49F4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A64EBA6-C583-5603-B63A-FD578DF3378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1218084-85C5-544C-C88F-0B3159E817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96C147-233C-42A1-9709-C5706C6DFDF8}" type="datetimeFigureOut">
              <a:rPr lang="en-US" smtClean="0"/>
              <a:t>1/5/2026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F42FEEE-3919-C70A-9DCD-306009763E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68CEB89-ECEE-2DE2-7F74-190C6E2BDD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412BD-615B-4FE7-A3C6-0271DB687C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88311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D1EEAE-2B82-5E62-5C46-B6E55CDD2D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5874EEE-2A39-9C39-5F8B-62180F5BF4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8590889-3DE1-56DB-B24F-C9D6CF18C48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68204D0-B29F-6973-39F6-CBE2A8B6349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16B041A-8485-0626-5B77-AA1DA4985F2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8FDB560-0005-8E42-44FC-ED72008D6E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96C147-233C-42A1-9709-C5706C6DFDF8}" type="datetimeFigureOut">
              <a:rPr lang="en-US" smtClean="0"/>
              <a:t>1/5/2026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2C5CE34-265D-FC8E-9907-A4AF9D9473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E774DF4-8772-E9A7-F92B-63F4D21F7D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412BD-615B-4FE7-A3C6-0271DB687C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00757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FF9A64-C514-E921-1E3D-EA56F803EA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BF01DDD-F71D-3CDE-6978-59DA0101A5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96C147-233C-42A1-9709-C5706C6DFDF8}" type="datetimeFigureOut">
              <a:rPr lang="en-US" smtClean="0"/>
              <a:t>1/5/2026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16A83F3-4636-46E3-3D7B-40D8D96996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8AA77E6-B006-1D16-156D-615F6D0AD8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412BD-615B-4FE7-A3C6-0271DB687C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84587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F5CBC31-DA83-345F-44ED-F6946C7D6A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96C147-233C-42A1-9709-C5706C6DFDF8}" type="datetimeFigureOut">
              <a:rPr lang="en-US" smtClean="0"/>
              <a:t>1/5/2026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15D3E61-0FE3-AA16-1861-B3555D984B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57B5E16-189F-B316-34B9-F6B2EB7454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412BD-615B-4FE7-A3C6-0271DB687C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52793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2DB085-128A-93CD-BCAC-A9D2E1A0C9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ED6C6D-6A98-D831-B5C5-6A01BB1F2D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5135AC1-2D58-99AD-8731-A6EE5DBCDDC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F36ED95-9B34-B94D-3DA8-08ABC437CD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96C147-233C-42A1-9709-C5706C6DFDF8}" type="datetimeFigureOut">
              <a:rPr lang="en-US" smtClean="0"/>
              <a:t>1/5/2026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CA79C82-BBB5-272A-9E5A-E7DD863604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C18F48A-DC7A-8623-6043-A1D8532D08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412BD-615B-4FE7-A3C6-0271DB687C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700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340516-C6E2-42A3-74CB-02A3F6CE04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6BA89E7-B9B7-AF3C-4F49-7E96B9836E1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F15A843-A933-6F68-D3FD-784CC1772A6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AE59713-D9EE-3AEE-7CB5-B5A4B83CD7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96C147-233C-42A1-9709-C5706C6DFDF8}" type="datetimeFigureOut">
              <a:rPr lang="en-US" smtClean="0"/>
              <a:t>1/5/2026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3790B3A-BC1F-EC22-7FE0-3E05DB7C5D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8BD3A7A-0215-3DF6-B44E-864C271315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412BD-615B-4FE7-A3C6-0271DB687C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29732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E8A731D-29F5-6A00-865B-9A96035578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1B68151-C21C-54C4-C1D6-559196FE7E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DECF32-9526-6250-DA04-8EE74E21514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096C147-233C-42A1-9709-C5706C6DFDF8}" type="datetimeFigureOut">
              <a:rPr lang="en-US" smtClean="0"/>
              <a:t>1/5/2026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A174360-B4B1-0E4E-7DCF-5407F0B03CA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8C6C709-0523-760C-D641-8A0AA6D329F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F5412BD-615B-4FE7-A3C6-0271DB687C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64564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customXml" Target="../ink/ink12.xml"/><Relationship Id="rId3" Type="http://schemas.openxmlformats.org/officeDocument/2006/relationships/image" Target="../media/image14.png"/><Relationship Id="rId7" Type="http://schemas.openxmlformats.org/officeDocument/2006/relationships/image" Target="../media/image16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Relationship Id="rId6" Type="http://schemas.openxmlformats.org/officeDocument/2006/relationships/customXml" Target="../ink/ink11.xml"/><Relationship Id="rId5" Type="http://schemas.openxmlformats.org/officeDocument/2006/relationships/image" Target="../media/image15.png"/><Relationship Id="rId4" Type="http://schemas.openxmlformats.org/officeDocument/2006/relationships/customXml" Target="../ink/ink10.xml"/><Relationship Id="rId9" Type="http://schemas.openxmlformats.org/officeDocument/2006/relationships/image" Target="../media/image17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customXml" Target="../ink/ink15.xml"/><Relationship Id="rId3" Type="http://schemas.openxmlformats.org/officeDocument/2006/relationships/image" Target="../media/image19.png"/><Relationship Id="rId7" Type="http://schemas.openxmlformats.org/officeDocument/2006/relationships/image" Target="../media/image21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Relationship Id="rId6" Type="http://schemas.openxmlformats.org/officeDocument/2006/relationships/customXml" Target="../ink/ink14.xml"/><Relationship Id="rId5" Type="http://schemas.openxmlformats.org/officeDocument/2006/relationships/image" Target="../media/image20.png"/><Relationship Id="rId4" Type="http://schemas.openxmlformats.org/officeDocument/2006/relationships/customXml" Target="../ink/ink13.xml"/><Relationship Id="rId9" Type="http://schemas.openxmlformats.org/officeDocument/2006/relationships/image" Target="../media/image22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ustomXml" Target="../ink/ink16.xml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4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ustomXml" Target="../ink/ink17.xml"/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6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1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customXml" Target="../ink/ink4.xml"/><Relationship Id="rId3" Type="http://schemas.openxmlformats.org/officeDocument/2006/relationships/image" Target="../media/image1.png"/><Relationship Id="rId7" Type="http://schemas.openxmlformats.org/officeDocument/2006/relationships/image" Target="../media/image3.png"/><Relationship Id="rId2" Type="http://schemas.openxmlformats.org/officeDocument/2006/relationships/customXml" Target="../ink/ink1.xml"/><Relationship Id="rId1" Type="http://schemas.openxmlformats.org/officeDocument/2006/relationships/slideLayout" Target="../slideLayouts/slideLayout2.xml"/><Relationship Id="rId6" Type="http://schemas.openxmlformats.org/officeDocument/2006/relationships/customXml" Target="../ink/ink3.xml"/><Relationship Id="rId5" Type="http://schemas.openxmlformats.org/officeDocument/2006/relationships/image" Target="../media/image2.png"/><Relationship Id="rId4" Type="http://schemas.openxmlformats.org/officeDocument/2006/relationships/customXml" Target="../ink/ink2.xml"/><Relationship Id="rId9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10.png"/><Relationship Id="rId7" Type="http://schemas.openxmlformats.org/officeDocument/2006/relationships/image" Target="../media/image32.png"/><Relationship Id="rId2" Type="http://schemas.openxmlformats.org/officeDocument/2006/relationships/customXml" Target="../ink/ink5.xml"/><Relationship Id="rId1" Type="http://schemas.openxmlformats.org/officeDocument/2006/relationships/slideLayout" Target="../slideLayouts/slideLayout2.xml"/><Relationship Id="rId6" Type="http://schemas.openxmlformats.org/officeDocument/2006/relationships/customXml" Target="../ink/ink7.xml"/><Relationship Id="rId5" Type="http://schemas.openxmlformats.org/officeDocument/2006/relationships/image" Target="../media/image210.png"/><Relationship Id="rId4" Type="http://schemas.openxmlformats.org/officeDocument/2006/relationships/customXml" Target="../ink/ink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0.png"/><Relationship Id="rId2" Type="http://schemas.openxmlformats.org/officeDocument/2006/relationships/customXml" Target="../ink/ink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customXml" Target="../ink/ink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AE0E8F-CAC2-4F85-1145-ED253CF40A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u="sng" dirty="0"/>
              <a:t>Lab-11 Certainty Factor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BA8D58-BE93-7DD8-D2BC-47776E2290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Absolute Value</a:t>
            </a:r>
          </a:p>
          <a:p>
            <a:r>
              <a:rPr lang="en-US" dirty="0"/>
              <a:t>Certainty Theory : Value Interpretation</a:t>
            </a:r>
          </a:p>
          <a:p>
            <a:r>
              <a:rPr lang="en-US" dirty="0"/>
              <a:t>Single Premise Rule </a:t>
            </a:r>
          </a:p>
          <a:p>
            <a:r>
              <a:rPr lang="en-US" dirty="0"/>
              <a:t>Multiple Premises Rule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i="1" dirty="0">
                <a:solidFill>
                  <a:srgbClr val="EE0000"/>
                </a:solidFill>
              </a:rPr>
              <a:t>Conjunctive Rules (AND)  use </a:t>
            </a:r>
            <a:r>
              <a:rPr lang="en-US" i="1" dirty="0"/>
              <a:t>min() function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i="1" dirty="0">
                <a:solidFill>
                  <a:srgbClr val="EE0000"/>
                </a:solidFill>
              </a:rPr>
              <a:t>Disjunctive Rule (OR)  use </a:t>
            </a:r>
            <a:r>
              <a:rPr lang="en-US" i="1" dirty="0"/>
              <a:t>max() function</a:t>
            </a:r>
            <a:endParaRPr lang="en-US" dirty="0"/>
          </a:p>
          <a:p>
            <a:r>
              <a:rPr lang="en-US" dirty="0"/>
              <a:t>Min &amp; Max Function</a:t>
            </a:r>
          </a:p>
          <a:p>
            <a:r>
              <a:rPr lang="en-US" dirty="0"/>
              <a:t>Similarly concluded rules (3 different scenario)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860469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BB14952-8B3E-B427-CB76-5F5BB17CDE0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B1F8E7-5532-30A9-D259-31E4E4BE0D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8150" y="-120650"/>
            <a:ext cx="10515600" cy="1325563"/>
          </a:xfrm>
        </p:spPr>
        <p:txBody>
          <a:bodyPr>
            <a:normAutofit/>
          </a:bodyPr>
          <a:lstStyle/>
          <a:p>
            <a:r>
              <a:rPr lang="en-US" sz="3600" dirty="0"/>
              <a:t>(Both value is </a:t>
            </a:r>
            <a:r>
              <a:rPr lang="en-US" sz="3600" dirty="0">
                <a:solidFill>
                  <a:srgbClr val="EE0000"/>
                </a:solidFill>
              </a:rPr>
              <a:t>Negative</a:t>
            </a:r>
            <a:r>
              <a:rPr lang="en-US" sz="3600" dirty="0"/>
              <a:t>)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0214657-DFC0-5783-04C0-102DDF201A4B}"/>
              </a:ext>
            </a:extLst>
          </p:cNvPr>
          <p:cNvSpPr txBox="1"/>
          <p:nvPr/>
        </p:nvSpPr>
        <p:spPr>
          <a:xfrm>
            <a:off x="438150" y="881747"/>
            <a:ext cx="132119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CF</a:t>
            </a:r>
            <a:r>
              <a:rPr lang="en-US" dirty="0">
                <a:solidFill>
                  <a:srgbClr val="EE0000"/>
                </a:solidFill>
              </a:rPr>
              <a:t>1 </a:t>
            </a:r>
            <a:r>
              <a:rPr lang="en-US" dirty="0"/>
              <a:t>=</a:t>
            </a:r>
            <a:r>
              <a:rPr lang="en-US" dirty="0">
                <a:solidFill>
                  <a:srgbClr val="EE0000"/>
                </a:solidFill>
              </a:rPr>
              <a:t> -</a:t>
            </a:r>
            <a:r>
              <a:rPr lang="en-US" dirty="0"/>
              <a:t>0.30</a:t>
            </a:r>
          </a:p>
          <a:p>
            <a:r>
              <a:rPr lang="en-US" dirty="0"/>
              <a:t>CF</a:t>
            </a:r>
            <a:r>
              <a:rPr lang="en-US" dirty="0">
                <a:solidFill>
                  <a:srgbClr val="0070C0"/>
                </a:solidFill>
              </a:rPr>
              <a:t>2</a:t>
            </a:r>
            <a:r>
              <a:rPr lang="en-US" dirty="0">
                <a:solidFill>
                  <a:srgbClr val="EE0000"/>
                </a:solidFill>
              </a:rPr>
              <a:t> </a:t>
            </a:r>
            <a:r>
              <a:rPr lang="en-US" dirty="0"/>
              <a:t>=</a:t>
            </a:r>
            <a:r>
              <a:rPr lang="en-US" dirty="0">
                <a:solidFill>
                  <a:srgbClr val="EE0000"/>
                </a:solidFill>
              </a:rPr>
              <a:t> -</a:t>
            </a:r>
            <a:r>
              <a:rPr lang="en-US" dirty="0"/>
              <a:t>0.40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64E40E0-F587-5411-3275-2B9B9770ED4A}"/>
              </a:ext>
            </a:extLst>
          </p:cNvPr>
          <p:cNvSpPr txBox="1"/>
          <p:nvPr/>
        </p:nvSpPr>
        <p:spPr>
          <a:xfrm>
            <a:off x="384175" y="1680478"/>
            <a:ext cx="33337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CF</a:t>
            </a:r>
            <a:r>
              <a:rPr lang="en-US" sz="1100" dirty="0">
                <a:solidFill>
                  <a:srgbClr val="EE0000"/>
                </a:solidFill>
              </a:rPr>
              <a:t>combined </a:t>
            </a:r>
            <a:r>
              <a:rPr lang="en-US" dirty="0"/>
              <a:t>(CF1, CF2)</a:t>
            </a:r>
            <a:r>
              <a:rPr lang="en-US" sz="1100" dirty="0">
                <a:solidFill>
                  <a:srgbClr val="EE0000"/>
                </a:solidFill>
              </a:rPr>
              <a:t> </a:t>
            </a:r>
            <a:endParaRPr lang="en-US" dirty="0">
              <a:solidFill>
                <a:srgbClr val="EE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DC21F1FD-9F76-B04C-4953-C7D80C1089BE}"/>
                  </a:ext>
                </a:extLst>
              </p:cNvPr>
              <p:cNvSpPr txBox="1"/>
              <p:nvPr/>
            </p:nvSpPr>
            <p:spPr>
              <a:xfrm>
                <a:off x="384175" y="2049810"/>
                <a:ext cx="3377848" cy="120032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/>
                  <a:t>= (CF</a:t>
                </a:r>
                <a:r>
                  <a:rPr lang="en-US" dirty="0">
                    <a:solidFill>
                      <a:srgbClr val="EE0000"/>
                    </a:solidFill>
                  </a:rPr>
                  <a:t>1</a:t>
                </a:r>
                <a:r>
                  <a:rPr lang="en-US" dirty="0"/>
                  <a:t> + CF</a:t>
                </a:r>
                <a:r>
                  <a:rPr lang="en-US" dirty="0">
                    <a:solidFill>
                      <a:srgbClr val="0070C0"/>
                    </a:solidFill>
                  </a:rPr>
                  <a:t>2</a:t>
                </a:r>
                <a:r>
                  <a:rPr lang="en-US" dirty="0"/>
                  <a:t>) + (CF</a:t>
                </a:r>
                <a:r>
                  <a:rPr lang="en-US" dirty="0">
                    <a:solidFill>
                      <a:srgbClr val="EE0000"/>
                    </a:solidFill>
                  </a:rPr>
                  <a:t>1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US" dirty="0"/>
                  <a:t> CF</a:t>
                </a:r>
                <a:r>
                  <a:rPr lang="en-US" dirty="0">
                    <a:solidFill>
                      <a:srgbClr val="0070C0"/>
                    </a:solidFill>
                  </a:rPr>
                  <a:t>2</a:t>
                </a:r>
                <a:r>
                  <a:rPr lang="en-US" dirty="0"/>
                  <a:t>)</a:t>
                </a:r>
              </a:p>
              <a:p>
                <a:r>
                  <a:rPr lang="en-US" dirty="0"/>
                  <a:t>= (-0.30 + -0.40) + (-0.30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r>
                      <m:rPr>
                        <m:nor/>
                      </m:rPr>
                      <a:rPr lang="en-US" dirty="0"/>
                      <m:t>−0.</m:t>
                    </m:r>
                    <m:r>
                      <m:rPr>
                        <m:nor/>
                      </m:rPr>
                      <a:rPr lang="en-US" b="0" i="0" dirty="0" smtClean="0"/>
                      <m:t>4</m:t>
                    </m:r>
                    <m:r>
                      <m:rPr>
                        <m:nor/>
                      </m:rPr>
                      <a:rPr lang="en-US" dirty="0"/>
                      <m:t>0</m:t>
                    </m:r>
                  </m:oMath>
                </a14:m>
                <a:r>
                  <a:rPr lang="en-US" dirty="0"/>
                  <a:t>)</a:t>
                </a:r>
              </a:p>
              <a:p>
                <a:r>
                  <a:rPr lang="en-US" dirty="0"/>
                  <a:t>= -0.7 + 0.12</a:t>
                </a:r>
              </a:p>
              <a:p>
                <a:r>
                  <a:rPr lang="en-US" dirty="0"/>
                  <a:t>= -0.58</a:t>
                </a:r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DC21F1FD-9F76-B04C-4953-C7D80C1089B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4175" y="2049810"/>
                <a:ext cx="3377848" cy="1200329"/>
              </a:xfrm>
              <a:prstGeom prst="rect">
                <a:avLst/>
              </a:prstGeom>
              <a:blipFill>
                <a:blip r:embed="rId2"/>
                <a:stretch>
                  <a:fillRect l="-1444" t="-2030" r="-722" b="-761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Picture 3">
            <a:extLst>
              <a:ext uri="{FF2B5EF4-FFF2-40B4-BE49-F238E27FC236}">
                <a16:creationId xmlns:a16="http://schemas.microsoft.com/office/drawing/2014/main" id="{F08578C4-19D5-CB8A-04C0-FDDEEAFB115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65249" y="332552"/>
            <a:ext cx="4934639" cy="419158"/>
          </a:xfrm>
          <a:prstGeom prst="rect">
            <a:avLst/>
          </a:prstGeom>
        </p:spPr>
      </p:pic>
      <p:grpSp>
        <p:nvGrpSpPr>
          <p:cNvPr id="16" name="Group 15">
            <a:extLst>
              <a:ext uri="{FF2B5EF4-FFF2-40B4-BE49-F238E27FC236}">
                <a16:creationId xmlns:a16="http://schemas.microsoft.com/office/drawing/2014/main" id="{3AFB4BB1-D66C-14BD-A36B-6F6B9251A81C}"/>
              </a:ext>
            </a:extLst>
          </p:cNvPr>
          <p:cNvGrpSpPr/>
          <p:nvPr/>
        </p:nvGrpSpPr>
        <p:grpSpPr>
          <a:xfrm>
            <a:off x="6395608" y="716370"/>
            <a:ext cx="235440" cy="545760"/>
            <a:chOff x="6395608" y="716370"/>
            <a:chExt cx="235440" cy="54576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4">
              <p14:nvContentPartPr>
                <p14:cNvPr id="13" name="Ink 12">
                  <a:extLst>
                    <a:ext uri="{FF2B5EF4-FFF2-40B4-BE49-F238E27FC236}">
                      <a16:creationId xmlns:a16="http://schemas.microsoft.com/office/drawing/2014/main" id="{9CC0644C-316C-C3B7-7635-C8FF224B7C09}"/>
                    </a:ext>
                  </a:extLst>
                </p14:cNvPr>
                <p14:cNvContentPartPr/>
                <p14:nvPr/>
              </p14:nvContentPartPr>
              <p14:xfrm>
                <a:off x="6395608" y="716370"/>
                <a:ext cx="128160" cy="160920"/>
              </p14:xfrm>
            </p:contentPart>
          </mc:Choice>
          <mc:Fallback xmlns="">
            <p:pic>
              <p:nvPicPr>
                <p:cNvPr id="13" name="Ink 12">
                  <a:extLst>
                    <a:ext uri="{FF2B5EF4-FFF2-40B4-BE49-F238E27FC236}">
                      <a16:creationId xmlns:a16="http://schemas.microsoft.com/office/drawing/2014/main" id="{9CC0644C-316C-C3B7-7635-C8FF224B7C09}"/>
                    </a:ext>
                  </a:extLst>
                </p:cNvPr>
                <p:cNvPicPr/>
                <p:nvPr/>
              </p:nvPicPr>
              <p:blipFill>
                <a:blip r:embed="rId5"/>
                <a:stretch>
                  <a:fillRect/>
                </a:stretch>
              </p:blipFill>
              <p:spPr>
                <a:xfrm>
                  <a:off x="6389488" y="710250"/>
                  <a:ext cx="140400" cy="173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6">
              <p14:nvContentPartPr>
                <p14:cNvPr id="14" name="Ink 13">
                  <a:extLst>
                    <a:ext uri="{FF2B5EF4-FFF2-40B4-BE49-F238E27FC236}">
                      <a16:creationId xmlns:a16="http://schemas.microsoft.com/office/drawing/2014/main" id="{45B6486D-23AE-E5DA-703B-7725C8511E57}"/>
                    </a:ext>
                  </a:extLst>
                </p14:cNvPr>
                <p14:cNvContentPartPr/>
                <p14:nvPr/>
              </p14:nvContentPartPr>
              <p14:xfrm>
                <a:off x="6485248" y="753810"/>
                <a:ext cx="145800" cy="118440"/>
              </p14:xfrm>
            </p:contentPart>
          </mc:Choice>
          <mc:Fallback xmlns="">
            <p:pic>
              <p:nvPicPr>
                <p:cNvPr id="14" name="Ink 13">
                  <a:extLst>
                    <a:ext uri="{FF2B5EF4-FFF2-40B4-BE49-F238E27FC236}">
                      <a16:creationId xmlns:a16="http://schemas.microsoft.com/office/drawing/2014/main" id="{45B6486D-23AE-E5DA-703B-7725C8511E57}"/>
                    </a:ext>
                  </a:extLst>
                </p:cNvPr>
                <p:cNvPicPr/>
                <p:nvPr/>
              </p:nvPicPr>
              <p:blipFill>
                <a:blip r:embed="rId7"/>
                <a:stretch>
                  <a:fillRect/>
                </a:stretch>
              </p:blipFill>
              <p:spPr>
                <a:xfrm>
                  <a:off x="6479128" y="747690"/>
                  <a:ext cx="158040" cy="130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8">
              <p14:nvContentPartPr>
                <p14:cNvPr id="15" name="Ink 14">
                  <a:extLst>
                    <a:ext uri="{FF2B5EF4-FFF2-40B4-BE49-F238E27FC236}">
                      <a16:creationId xmlns:a16="http://schemas.microsoft.com/office/drawing/2014/main" id="{4F9CDB63-58A1-5AC1-F178-8BA0D8C26F00}"/>
                    </a:ext>
                  </a:extLst>
                </p14:cNvPr>
                <p14:cNvContentPartPr/>
                <p14:nvPr/>
              </p14:nvContentPartPr>
              <p14:xfrm>
                <a:off x="6522688" y="810330"/>
                <a:ext cx="10800" cy="451800"/>
              </p14:xfrm>
            </p:contentPart>
          </mc:Choice>
          <mc:Fallback xmlns="">
            <p:pic>
              <p:nvPicPr>
                <p:cNvPr id="15" name="Ink 14">
                  <a:extLst>
                    <a:ext uri="{FF2B5EF4-FFF2-40B4-BE49-F238E27FC236}">
                      <a16:creationId xmlns:a16="http://schemas.microsoft.com/office/drawing/2014/main" id="{4F9CDB63-58A1-5AC1-F178-8BA0D8C26F00}"/>
                    </a:ext>
                  </a:extLst>
                </p:cNvPr>
                <p:cNvPicPr/>
                <p:nvPr/>
              </p:nvPicPr>
              <p:blipFill>
                <a:blip r:embed="rId9"/>
                <a:stretch>
                  <a:fillRect/>
                </a:stretch>
              </p:blipFill>
              <p:spPr>
                <a:xfrm>
                  <a:off x="6516568" y="804210"/>
                  <a:ext cx="23040" cy="464040"/>
                </a:xfrm>
                <a:prstGeom prst="rect">
                  <a:avLst/>
                </a:prstGeom>
              </p:spPr>
            </p:pic>
          </mc:Fallback>
        </mc:AlternateContent>
      </p:grpSp>
    </p:spTree>
    <p:extLst>
      <p:ext uri="{BB962C8B-B14F-4D97-AF65-F5344CB8AC3E}">
        <p14:creationId xmlns:p14="http://schemas.microsoft.com/office/powerpoint/2010/main" val="291454018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A8FE1FF-ADEE-96E9-5744-5B1508007F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7DB6E2-A6CC-8869-BD09-1BB7403FE2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8150" y="-120650"/>
            <a:ext cx="10515600" cy="1325563"/>
          </a:xfrm>
        </p:spPr>
        <p:txBody>
          <a:bodyPr>
            <a:normAutofit/>
          </a:bodyPr>
          <a:lstStyle/>
          <a:p>
            <a:r>
              <a:rPr lang="en-US" sz="3600" dirty="0"/>
              <a:t>(one value is </a:t>
            </a:r>
            <a:r>
              <a:rPr lang="en-US" sz="3600" dirty="0">
                <a:solidFill>
                  <a:srgbClr val="EE0000"/>
                </a:solidFill>
              </a:rPr>
              <a:t>negative</a:t>
            </a:r>
            <a:r>
              <a:rPr lang="en-US" sz="3600" dirty="0"/>
              <a:t>)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814A53E-7ED6-599D-AFD0-1E1BF1117DE9}"/>
              </a:ext>
            </a:extLst>
          </p:cNvPr>
          <p:cNvSpPr txBox="1"/>
          <p:nvPr/>
        </p:nvSpPr>
        <p:spPr>
          <a:xfrm>
            <a:off x="438150" y="881747"/>
            <a:ext cx="132119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CF</a:t>
            </a:r>
            <a:r>
              <a:rPr lang="en-US" dirty="0">
                <a:solidFill>
                  <a:srgbClr val="EE0000"/>
                </a:solidFill>
              </a:rPr>
              <a:t>1 </a:t>
            </a:r>
            <a:r>
              <a:rPr lang="en-US" dirty="0"/>
              <a:t>=</a:t>
            </a:r>
            <a:r>
              <a:rPr lang="en-US" dirty="0">
                <a:solidFill>
                  <a:srgbClr val="EE0000"/>
                </a:solidFill>
              </a:rPr>
              <a:t> </a:t>
            </a:r>
            <a:r>
              <a:rPr lang="en-US" dirty="0"/>
              <a:t>0.50</a:t>
            </a:r>
          </a:p>
          <a:p>
            <a:r>
              <a:rPr lang="en-US" dirty="0"/>
              <a:t>CF</a:t>
            </a:r>
            <a:r>
              <a:rPr lang="en-US" dirty="0">
                <a:solidFill>
                  <a:srgbClr val="0070C0"/>
                </a:solidFill>
              </a:rPr>
              <a:t>2</a:t>
            </a:r>
            <a:r>
              <a:rPr lang="en-US" dirty="0">
                <a:solidFill>
                  <a:srgbClr val="EE0000"/>
                </a:solidFill>
              </a:rPr>
              <a:t> </a:t>
            </a:r>
            <a:r>
              <a:rPr lang="en-US" dirty="0"/>
              <a:t>=</a:t>
            </a:r>
            <a:r>
              <a:rPr lang="en-US" dirty="0">
                <a:solidFill>
                  <a:srgbClr val="EE0000"/>
                </a:solidFill>
              </a:rPr>
              <a:t> -</a:t>
            </a:r>
            <a:r>
              <a:rPr lang="en-US" dirty="0"/>
              <a:t>0.40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10C5128-D446-F895-5A76-E118AE0774F9}"/>
              </a:ext>
            </a:extLst>
          </p:cNvPr>
          <p:cNvSpPr txBox="1"/>
          <p:nvPr/>
        </p:nvSpPr>
        <p:spPr>
          <a:xfrm>
            <a:off x="384175" y="1680478"/>
            <a:ext cx="33337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CF</a:t>
            </a:r>
            <a:r>
              <a:rPr lang="en-US" sz="1100" dirty="0">
                <a:solidFill>
                  <a:srgbClr val="EE0000"/>
                </a:solidFill>
              </a:rPr>
              <a:t>combined </a:t>
            </a:r>
            <a:r>
              <a:rPr lang="en-US" dirty="0"/>
              <a:t>(CF1, CF2)</a:t>
            </a:r>
            <a:r>
              <a:rPr lang="en-US" sz="1100" dirty="0">
                <a:solidFill>
                  <a:srgbClr val="EE0000"/>
                </a:solidFill>
              </a:rPr>
              <a:t> </a:t>
            </a:r>
            <a:endParaRPr lang="en-US" dirty="0">
              <a:solidFill>
                <a:srgbClr val="EE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F8866B81-1241-C09B-9224-45CDEF157209}"/>
                  </a:ext>
                </a:extLst>
              </p:cNvPr>
              <p:cNvSpPr txBox="1"/>
              <p:nvPr/>
            </p:nvSpPr>
            <p:spPr>
              <a:xfrm>
                <a:off x="384175" y="2049810"/>
                <a:ext cx="2937022" cy="371274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/>
                  <a:t>= (CF</a:t>
                </a:r>
                <a:r>
                  <a:rPr lang="en-US" dirty="0">
                    <a:solidFill>
                      <a:srgbClr val="EE0000"/>
                    </a:solidFill>
                  </a:rPr>
                  <a:t>1</a:t>
                </a:r>
                <a:r>
                  <a:rPr lang="en-US" dirty="0"/>
                  <a:t> + CF</a:t>
                </a:r>
                <a:r>
                  <a:rPr lang="en-US" dirty="0">
                    <a:solidFill>
                      <a:srgbClr val="0070C0"/>
                    </a:solidFill>
                  </a:rPr>
                  <a:t>2</a:t>
                </a:r>
                <a:r>
                  <a:rPr lang="en-US" dirty="0"/>
                  <a:t>) + (CF</a:t>
                </a:r>
                <a:r>
                  <a:rPr lang="en-US" dirty="0">
                    <a:solidFill>
                      <a:srgbClr val="EE0000"/>
                    </a:solidFill>
                  </a:rPr>
                  <a:t>1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US" dirty="0"/>
                  <a:t> CF</a:t>
                </a:r>
                <a:r>
                  <a:rPr lang="en-US" dirty="0">
                    <a:solidFill>
                      <a:srgbClr val="0070C0"/>
                    </a:solidFill>
                  </a:rPr>
                  <a:t>2</a:t>
                </a:r>
                <a:r>
                  <a:rPr lang="en-US" dirty="0"/>
                  <a:t>)</a:t>
                </a:r>
              </a:p>
              <a:p>
                <a:endParaRPr lang="en-US" dirty="0"/>
              </a:p>
              <a:p>
                <a:r>
                  <a:rPr lang="en-US" dirty="0"/>
                  <a:t>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US" dirty="0"/>
                          <m:t>CF</m:t>
                        </m:r>
                        <m:r>
                          <m:rPr>
                            <m:nor/>
                          </m:rPr>
                          <a:rPr lang="en-US" dirty="0">
                            <a:solidFill>
                              <a:srgbClr val="EE0000"/>
                            </a:solidFill>
                          </a:rPr>
                          <m:t>1</m:t>
                        </m:r>
                        <m:r>
                          <m:rPr>
                            <m:nor/>
                          </m:rPr>
                          <a:rPr lang="en-US" dirty="0"/>
                          <m:t> + </m:t>
                        </m:r>
                        <m:r>
                          <m:rPr>
                            <m:nor/>
                          </m:rPr>
                          <a:rPr lang="en-US" dirty="0"/>
                          <m:t>CF</m:t>
                        </m:r>
                        <m:r>
                          <m:rPr>
                            <m:nor/>
                          </m:rPr>
                          <a:rPr lang="en-US" dirty="0">
                            <a:solidFill>
                              <a:srgbClr val="0070C0"/>
                            </a:solidFill>
                          </a:rPr>
                          <m:t>2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1 −</m:t>
                        </m:r>
                        <m:func>
                          <m:func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 b="0" i="0" smtClean="0">
                                <a:latin typeface="Cambria Math" panose="02040503050406030204" pitchFamily="18" charset="0"/>
                              </a:rPr>
                              <m:t>min</m:t>
                            </m:r>
                          </m:fName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{|</m:t>
                            </m:r>
                            <m:r>
                              <m:rPr>
                                <m:nor/>
                              </m:rPr>
                              <a:rPr lang="en-US" dirty="0"/>
                              <m:t>CF</m:t>
                            </m:r>
                            <m:r>
                              <m:rPr>
                                <m:nor/>
                              </m:rPr>
                              <a:rPr lang="en-US" dirty="0">
                                <a:solidFill>
                                  <a:srgbClr val="EE0000"/>
                                </a:solidFill>
                              </a:rPr>
                              <m:t>1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|,   |</m:t>
                            </m:r>
                            <m:r>
                              <m:rPr>
                                <m:nor/>
                              </m:rPr>
                              <a:rPr lang="en-US" dirty="0"/>
                              <m:t>CF</m:t>
                            </m:r>
                            <m:r>
                              <m:rPr>
                                <m:nor/>
                              </m:rPr>
                              <a:rPr lang="en-US" dirty="0">
                                <a:solidFill>
                                  <a:srgbClr val="0070C0"/>
                                </a:solidFill>
                              </a:rPr>
                              <m:t>2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|}</m:t>
                            </m:r>
                          </m:e>
                        </m:func>
                      </m:den>
                    </m:f>
                  </m:oMath>
                </a14:m>
                <a:endParaRPr lang="en-US" dirty="0"/>
              </a:p>
              <a:p>
                <a:endParaRPr lang="en-US" dirty="0"/>
              </a:p>
              <a:p>
                <a:r>
                  <a:rPr lang="en-US" dirty="0"/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US" b="0" i="0" dirty="0" smtClean="0"/>
                          <m:t>0.50</m:t>
                        </m:r>
                        <m:r>
                          <m:rPr>
                            <m:nor/>
                          </m:rPr>
                          <a:rPr lang="en-US" dirty="0" smtClean="0"/>
                          <m:t> +</m:t>
                        </m:r>
                        <m:r>
                          <m:rPr>
                            <m:nor/>
                          </m:rPr>
                          <a:rPr lang="en-US" b="0" i="0" dirty="0" smtClean="0"/>
                          <m:t> (−</m:t>
                        </m:r>
                        <m:r>
                          <m:rPr>
                            <m:nor/>
                          </m:rPr>
                          <a:rPr lang="en-US" dirty="0"/>
                          <m:t>0.</m:t>
                        </m:r>
                        <m:r>
                          <m:rPr>
                            <m:nor/>
                          </m:rPr>
                          <a:rPr lang="en-US" b="0" i="0" dirty="0" smtClean="0"/>
                          <m:t>4</m:t>
                        </m:r>
                        <m:r>
                          <m:rPr>
                            <m:nor/>
                          </m:rPr>
                          <a:rPr lang="en-US" dirty="0"/>
                          <m:t>0</m:t>
                        </m:r>
                        <m:r>
                          <m:rPr>
                            <m:nor/>
                          </m:rPr>
                          <a:rPr lang="en-US" b="0" i="0" dirty="0" smtClean="0"/>
                          <m:t>)</m:t>
                        </m:r>
                        <m:r>
                          <m:rPr>
                            <m:nor/>
                          </m:rPr>
                          <a:rPr lang="en-US" dirty="0"/>
                          <m:t> </m:t>
                        </m:r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 </m:t>
                        </m:r>
                      </m:num>
                      <m:den>
                        <m:r>
                          <a:rPr lang="en-US" i="1">
                            <a:latin typeface="Cambria Math" panose="02040503050406030204" pitchFamily="18" charset="0"/>
                          </a:rPr>
                          <m:t>1 −</m:t>
                        </m:r>
                        <m:func>
                          <m:func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>
                                <a:latin typeface="Cambria Math" panose="02040503050406030204" pitchFamily="18" charset="0"/>
                              </a:rPr>
                              <m:t>min</m:t>
                            </m:r>
                          </m:fName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{|</m:t>
                            </m:r>
                            <m:r>
                              <m:rPr>
                                <m:nor/>
                              </m:rPr>
                              <a:rPr lang="en-US" b="0" i="0" smtClean="0">
                                <a:latin typeface="Cambria Math" panose="02040503050406030204" pitchFamily="18" charset="0"/>
                              </a:rPr>
                              <m:t>0.50</m:t>
                            </m:r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|,   |</m:t>
                            </m:r>
                            <m:r>
                              <m:rPr>
                                <m:nor/>
                              </m:rPr>
                              <a:rPr lang="en-US" b="0" i="0" smtClean="0"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0.40</m:t>
                            </m:r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|}</m:t>
                            </m:r>
                          </m:e>
                        </m:func>
                      </m:den>
                    </m:f>
                  </m:oMath>
                </a14:m>
                <a:endParaRPr lang="en-US" dirty="0"/>
              </a:p>
              <a:p>
                <a:endParaRPr lang="en-US" dirty="0"/>
              </a:p>
              <a:p>
                <a:r>
                  <a:rPr lang="en-US" dirty="0"/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US" dirty="0"/>
                          <m:t>0.50 + (−0.40) </m:t>
                        </m:r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 </m:t>
                        </m:r>
                      </m:num>
                      <m:den>
                        <m:r>
                          <a:rPr lang="en-US" i="1">
                            <a:latin typeface="Cambria Math" panose="02040503050406030204" pitchFamily="18" charset="0"/>
                          </a:rPr>
                          <m:t>1 −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 0.40</m:t>
                        </m:r>
                      </m:den>
                    </m:f>
                  </m:oMath>
                </a14:m>
                <a:endParaRPr lang="en-US" dirty="0"/>
              </a:p>
              <a:p>
                <a:endParaRPr lang="en-US" dirty="0"/>
              </a:p>
              <a:p>
                <a:r>
                  <a:rPr lang="en-US" dirty="0"/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16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1600" i="1" dirty="0">
                            <a:latin typeface="Cambria Math" panose="02040503050406030204" pitchFamily="18" charset="0"/>
                          </a:rPr>
                          <m:t>0</m:t>
                        </m:r>
                        <m:r>
                          <m:rPr>
                            <m:nor/>
                          </m:rPr>
                          <a:rPr lang="en-US" sz="1600" dirty="0"/>
                          <m:t>.</m:t>
                        </m:r>
                        <m:r>
                          <a:rPr lang="en-US" sz="1600" b="0" i="1" dirty="0" smtClean="0">
                            <a:latin typeface="Cambria Math" panose="02040503050406030204" pitchFamily="18" charset="0"/>
                          </a:rPr>
                          <m:t>10</m:t>
                        </m:r>
                      </m:num>
                      <m:den>
                        <m:r>
                          <a:rPr lang="en-US" sz="1600" b="0" i="1" dirty="0" smtClean="0">
                            <a:latin typeface="Cambria Math" panose="02040503050406030204" pitchFamily="18" charset="0"/>
                          </a:rPr>
                          <m:t>0.60</m:t>
                        </m:r>
                      </m:den>
                    </m:f>
                  </m:oMath>
                </a14:m>
                <a:endParaRPr lang="en-US" sz="1600" dirty="0"/>
              </a:p>
              <a:p>
                <a:endParaRPr lang="en-US" sz="1600" dirty="0"/>
              </a:p>
              <a:p>
                <a:r>
                  <a:rPr lang="en-US" sz="1600" dirty="0"/>
                  <a:t>0.1667</a:t>
                </a:r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F8866B81-1241-C09B-9224-45CDEF15720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4175" y="2049810"/>
                <a:ext cx="2937022" cy="3712748"/>
              </a:xfrm>
              <a:prstGeom prst="rect">
                <a:avLst/>
              </a:prstGeom>
              <a:blipFill>
                <a:blip r:embed="rId2"/>
                <a:stretch>
                  <a:fillRect l="-1660" t="-657" r="-1037" b="-114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Picture 4" descr="A black and white text&#10;&#10;AI-generated content may be incorrect.">
            <a:extLst>
              <a:ext uri="{FF2B5EF4-FFF2-40B4-BE49-F238E27FC236}">
                <a16:creationId xmlns:a16="http://schemas.microsoft.com/office/drawing/2014/main" id="{BBB320BF-8CEC-A3BF-A71B-825D909B268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24464" y="237626"/>
            <a:ext cx="4744112" cy="752580"/>
          </a:xfrm>
          <a:prstGeom prst="rect">
            <a:avLst/>
          </a:prstGeom>
        </p:spPr>
      </p:pic>
      <p:grpSp>
        <p:nvGrpSpPr>
          <p:cNvPr id="19" name="Group 18">
            <a:extLst>
              <a:ext uri="{FF2B5EF4-FFF2-40B4-BE49-F238E27FC236}">
                <a16:creationId xmlns:a16="http://schemas.microsoft.com/office/drawing/2014/main" id="{4654CF60-15E5-B43E-23C3-03BA1E07302B}"/>
              </a:ext>
            </a:extLst>
          </p:cNvPr>
          <p:cNvGrpSpPr/>
          <p:nvPr/>
        </p:nvGrpSpPr>
        <p:grpSpPr>
          <a:xfrm>
            <a:off x="1995720" y="3460500"/>
            <a:ext cx="2778120" cy="624600"/>
            <a:chOff x="1995720" y="3460500"/>
            <a:chExt cx="2778120" cy="62460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4">
              <p14:nvContentPartPr>
                <p14:cNvPr id="12" name="Ink 11">
                  <a:extLst>
                    <a:ext uri="{FF2B5EF4-FFF2-40B4-BE49-F238E27FC236}">
                      <a16:creationId xmlns:a16="http://schemas.microsoft.com/office/drawing/2014/main" id="{A7D98067-62A0-5B07-AD38-8A8A5F34B814}"/>
                    </a:ext>
                  </a:extLst>
                </p14:cNvPr>
                <p14:cNvContentPartPr/>
                <p14:nvPr/>
              </p14:nvContentPartPr>
              <p14:xfrm>
                <a:off x="1995720" y="3901500"/>
                <a:ext cx="100080" cy="67680"/>
              </p14:xfrm>
            </p:contentPart>
          </mc:Choice>
          <mc:Fallback xmlns="">
            <p:pic>
              <p:nvPicPr>
                <p:cNvPr id="12" name="Ink 11">
                  <a:extLst>
                    <a:ext uri="{FF2B5EF4-FFF2-40B4-BE49-F238E27FC236}">
                      <a16:creationId xmlns:a16="http://schemas.microsoft.com/office/drawing/2014/main" id="{A7D98067-62A0-5B07-AD38-8A8A5F34B814}"/>
                    </a:ext>
                  </a:extLst>
                </p:cNvPr>
                <p:cNvPicPr/>
                <p:nvPr/>
              </p:nvPicPr>
              <p:blipFill>
                <a:blip r:embed="rId5"/>
                <a:stretch>
                  <a:fillRect/>
                </a:stretch>
              </p:blipFill>
              <p:spPr>
                <a:xfrm>
                  <a:off x="1989600" y="3895380"/>
                  <a:ext cx="112320" cy="799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6">
              <p14:nvContentPartPr>
                <p14:cNvPr id="17" name="Ink 16">
                  <a:extLst>
                    <a:ext uri="{FF2B5EF4-FFF2-40B4-BE49-F238E27FC236}">
                      <a16:creationId xmlns:a16="http://schemas.microsoft.com/office/drawing/2014/main" id="{D3836AA5-679C-D34B-7B57-3DD1F3512C0E}"/>
                    </a:ext>
                  </a:extLst>
                </p14:cNvPr>
                <p14:cNvContentPartPr/>
                <p14:nvPr/>
              </p14:nvContentPartPr>
              <p14:xfrm>
                <a:off x="2095080" y="3893580"/>
                <a:ext cx="210240" cy="56520"/>
              </p14:xfrm>
            </p:contentPart>
          </mc:Choice>
          <mc:Fallback xmlns="">
            <p:pic>
              <p:nvPicPr>
                <p:cNvPr id="17" name="Ink 16">
                  <a:extLst>
                    <a:ext uri="{FF2B5EF4-FFF2-40B4-BE49-F238E27FC236}">
                      <a16:creationId xmlns:a16="http://schemas.microsoft.com/office/drawing/2014/main" id="{D3836AA5-679C-D34B-7B57-3DD1F3512C0E}"/>
                    </a:ext>
                  </a:extLst>
                </p:cNvPr>
                <p:cNvPicPr/>
                <p:nvPr/>
              </p:nvPicPr>
              <p:blipFill>
                <a:blip r:embed="rId7"/>
                <a:stretch>
                  <a:fillRect/>
                </a:stretch>
              </p:blipFill>
              <p:spPr>
                <a:xfrm>
                  <a:off x="2088960" y="3887460"/>
                  <a:ext cx="222480" cy="68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8">
              <p14:nvContentPartPr>
                <p14:cNvPr id="18" name="Ink 17">
                  <a:extLst>
                    <a:ext uri="{FF2B5EF4-FFF2-40B4-BE49-F238E27FC236}">
                      <a16:creationId xmlns:a16="http://schemas.microsoft.com/office/drawing/2014/main" id="{619C6299-D744-1ECE-8BC4-A0F1084E427F}"/>
                    </a:ext>
                  </a:extLst>
                </p14:cNvPr>
                <p14:cNvContentPartPr/>
                <p14:nvPr/>
              </p14:nvContentPartPr>
              <p14:xfrm>
                <a:off x="2110560" y="3460500"/>
                <a:ext cx="2663280" cy="624600"/>
              </p14:xfrm>
            </p:contentPart>
          </mc:Choice>
          <mc:Fallback xmlns="">
            <p:pic>
              <p:nvPicPr>
                <p:cNvPr id="18" name="Ink 17">
                  <a:extLst>
                    <a:ext uri="{FF2B5EF4-FFF2-40B4-BE49-F238E27FC236}">
                      <a16:creationId xmlns:a16="http://schemas.microsoft.com/office/drawing/2014/main" id="{619C6299-D744-1ECE-8BC4-A0F1084E427F}"/>
                    </a:ext>
                  </a:extLst>
                </p:cNvPr>
                <p:cNvPicPr/>
                <p:nvPr/>
              </p:nvPicPr>
              <p:blipFill>
                <a:blip r:embed="rId9"/>
                <a:stretch>
                  <a:fillRect/>
                </a:stretch>
              </p:blipFill>
              <p:spPr>
                <a:xfrm>
                  <a:off x="2104440" y="3454380"/>
                  <a:ext cx="2675520" cy="636840"/>
                </a:xfrm>
                <a:prstGeom prst="rect">
                  <a:avLst/>
                </a:prstGeom>
              </p:spPr>
            </p:pic>
          </mc:Fallback>
        </mc:AlternateContent>
      </p:grpSp>
      <p:sp>
        <p:nvSpPr>
          <p:cNvPr id="20" name="TextBox 19">
            <a:extLst>
              <a:ext uri="{FF2B5EF4-FFF2-40B4-BE49-F238E27FC236}">
                <a16:creationId xmlns:a16="http://schemas.microsoft.com/office/drawing/2014/main" id="{16C0F305-799E-E057-38E3-EB4D81EB80A9}"/>
              </a:ext>
            </a:extLst>
          </p:cNvPr>
          <p:cNvSpPr txBox="1"/>
          <p:nvPr/>
        </p:nvSpPr>
        <p:spPr>
          <a:xfrm>
            <a:off x="4735740" y="3212834"/>
            <a:ext cx="24011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0.40 is smallest value.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6BB52E24-F6E8-2119-6C8C-A383893A5D19}"/>
              </a:ext>
            </a:extLst>
          </p:cNvPr>
          <p:cNvSpPr txBox="1"/>
          <p:nvPr/>
        </p:nvSpPr>
        <p:spPr>
          <a:xfrm>
            <a:off x="7058886" y="2849470"/>
            <a:ext cx="1675267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u="sng" dirty="0"/>
              <a:t>Absolute Value</a:t>
            </a:r>
          </a:p>
          <a:p>
            <a:r>
              <a:rPr lang="en-US" dirty="0"/>
              <a:t>|</a:t>
            </a:r>
            <a:r>
              <a:rPr lang="en-US" dirty="0">
                <a:solidFill>
                  <a:srgbClr val="EE0000"/>
                </a:solidFill>
              </a:rPr>
              <a:t>-0.40</a:t>
            </a:r>
            <a:r>
              <a:rPr lang="en-US" dirty="0"/>
              <a:t>|</a:t>
            </a:r>
          </a:p>
          <a:p>
            <a:r>
              <a:rPr lang="en-US" dirty="0"/>
              <a:t>= 0.40</a:t>
            </a:r>
          </a:p>
        </p:txBody>
      </p:sp>
    </p:spTree>
    <p:extLst>
      <p:ext uri="{BB962C8B-B14F-4D97-AF65-F5344CB8AC3E}">
        <p14:creationId xmlns:p14="http://schemas.microsoft.com/office/powerpoint/2010/main" val="108800403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white sheet with black text&#10;&#10;AI-generated content may be incorrect.">
            <a:extLst>
              <a:ext uri="{FF2B5EF4-FFF2-40B4-BE49-F238E27FC236}">
                <a16:creationId xmlns:a16="http://schemas.microsoft.com/office/drawing/2014/main" id="{B7C56D87-6873-E059-3EA9-3960FFE4681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1065" y="0"/>
            <a:ext cx="7164135" cy="3037426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FF70F89B-55A3-3942-0C13-931AB2B48D4C}"/>
              </a:ext>
            </a:extLst>
          </p:cNvPr>
          <p:cNvSpPr txBox="1"/>
          <p:nvPr/>
        </p:nvSpPr>
        <p:spPr>
          <a:xfrm>
            <a:off x="782425" y="3220410"/>
            <a:ext cx="2444900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CF = min(0.8, 0.7) * 0.8</a:t>
            </a:r>
          </a:p>
          <a:p>
            <a:r>
              <a:rPr lang="en-US" dirty="0"/>
              <a:t>       = 0.7 * 0.8 </a:t>
            </a:r>
          </a:p>
          <a:p>
            <a:r>
              <a:rPr lang="en-US" dirty="0"/>
              <a:t>       = </a:t>
            </a:r>
            <a:r>
              <a:rPr lang="en-US" dirty="0">
                <a:solidFill>
                  <a:srgbClr val="EE0000"/>
                </a:solidFill>
              </a:rPr>
              <a:t>0.56</a:t>
            </a:r>
          </a:p>
          <a:p>
            <a:endParaRPr lang="en-US" dirty="0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9" name="Ink 8">
                <a:extLst>
                  <a:ext uri="{FF2B5EF4-FFF2-40B4-BE49-F238E27FC236}">
                    <a16:creationId xmlns:a16="http://schemas.microsoft.com/office/drawing/2014/main" id="{4D47BE7E-7D37-68AB-076D-A8EEC5417D11}"/>
                  </a:ext>
                </a:extLst>
              </p14:cNvPr>
              <p14:cNvContentPartPr/>
              <p14:nvPr/>
            </p14:nvContentPartPr>
            <p14:xfrm>
              <a:off x="1027507" y="1185784"/>
              <a:ext cx="263160" cy="21240"/>
            </p14:xfrm>
          </p:contentPart>
        </mc:Choice>
        <mc:Fallback xmlns="">
          <p:pic>
            <p:nvPicPr>
              <p:cNvPr id="9" name="Ink 8">
                <a:extLst>
                  <a:ext uri="{FF2B5EF4-FFF2-40B4-BE49-F238E27FC236}">
                    <a16:creationId xmlns:a16="http://schemas.microsoft.com/office/drawing/2014/main" id="{4D47BE7E-7D37-68AB-076D-A8EEC5417D11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1021387" y="1179664"/>
                <a:ext cx="275400" cy="3348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86071275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screenshot of a white background&#10;&#10;AI-generated content may be incorrect.">
            <a:extLst>
              <a:ext uri="{FF2B5EF4-FFF2-40B4-BE49-F238E27FC236}">
                <a16:creationId xmlns:a16="http://schemas.microsoft.com/office/drawing/2014/main" id="{F0046975-233B-24C2-6283-6BEB398574C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0110" y="85414"/>
            <a:ext cx="6535062" cy="3048425"/>
          </a:xfrm>
          <a:prstGeom prst="rect">
            <a:avLst/>
          </a:prstGeom>
        </p:spPr>
      </p:pic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7" name="Ink 6">
                <a:extLst>
                  <a:ext uri="{FF2B5EF4-FFF2-40B4-BE49-F238E27FC236}">
                    <a16:creationId xmlns:a16="http://schemas.microsoft.com/office/drawing/2014/main" id="{537057A6-8512-365C-DFFE-13342EF11F1E}"/>
                  </a:ext>
                </a:extLst>
              </p14:cNvPr>
              <p14:cNvContentPartPr/>
              <p14:nvPr/>
            </p14:nvContentPartPr>
            <p14:xfrm>
              <a:off x="1008787" y="1187224"/>
              <a:ext cx="216000" cy="20160"/>
            </p14:xfrm>
          </p:contentPart>
        </mc:Choice>
        <mc:Fallback xmlns="">
          <p:pic>
            <p:nvPicPr>
              <p:cNvPr id="7" name="Ink 6">
                <a:extLst>
                  <a:ext uri="{FF2B5EF4-FFF2-40B4-BE49-F238E27FC236}">
                    <a16:creationId xmlns:a16="http://schemas.microsoft.com/office/drawing/2014/main" id="{537057A6-8512-365C-DFFE-13342EF11F1E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1002667" y="1181104"/>
                <a:ext cx="228240" cy="32400"/>
              </a:xfrm>
              <a:prstGeom prst="rect">
                <a:avLst/>
              </a:prstGeom>
            </p:spPr>
          </p:pic>
        </mc:Fallback>
      </mc:AlternateContent>
      <p:sp>
        <p:nvSpPr>
          <p:cNvPr id="9" name="TextBox 8">
            <a:extLst>
              <a:ext uri="{FF2B5EF4-FFF2-40B4-BE49-F238E27FC236}">
                <a16:creationId xmlns:a16="http://schemas.microsoft.com/office/drawing/2014/main" id="{2D280634-5026-E2F8-07DA-319BAE1D4296}"/>
              </a:ext>
            </a:extLst>
          </p:cNvPr>
          <p:cNvSpPr txBox="1"/>
          <p:nvPr/>
        </p:nvSpPr>
        <p:spPr>
          <a:xfrm>
            <a:off x="782425" y="3220410"/>
            <a:ext cx="2424062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CF = max(0.5, 07) * 0.8</a:t>
            </a:r>
          </a:p>
          <a:p>
            <a:r>
              <a:rPr lang="en-US" dirty="0"/>
              <a:t>       = 0.7 * 0.8 </a:t>
            </a:r>
          </a:p>
          <a:p>
            <a:r>
              <a:rPr lang="en-US" dirty="0"/>
              <a:t>       = </a:t>
            </a:r>
            <a:r>
              <a:rPr lang="en-US" dirty="0">
                <a:solidFill>
                  <a:srgbClr val="EE0000"/>
                </a:solidFill>
              </a:rPr>
              <a:t>0.56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909313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98944AF-9DC7-AD66-FDB1-15A91652AE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A screenshot of a phone&#10;&#10;AI-generated content may be incorrect.">
            <a:extLst>
              <a:ext uri="{FF2B5EF4-FFF2-40B4-BE49-F238E27FC236}">
                <a16:creationId xmlns:a16="http://schemas.microsoft.com/office/drawing/2014/main" id="{34CDB69C-635F-5280-A551-8A370128536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6392167" cy="2967335"/>
          </a:xfrm>
          <a:prstGeom prst="rect">
            <a:avLst/>
          </a:prstGeom>
        </p:spPr>
      </p:pic>
      <p:pic>
        <p:nvPicPr>
          <p:cNvPr id="6" name="Picture 5" descr="A group of black text&#10;&#10;AI-generated content may be incorrect.">
            <a:extLst>
              <a:ext uri="{FF2B5EF4-FFF2-40B4-BE49-F238E27FC236}">
                <a16:creationId xmlns:a16="http://schemas.microsoft.com/office/drawing/2014/main" id="{8606E6DC-D846-6DB3-BFE3-98CACB0842A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61598" y="1315407"/>
            <a:ext cx="2292447" cy="885949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EBF81519-DBEB-F600-6FAA-F1F86503146E}"/>
              </a:ext>
            </a:extLst>
          </p:cNvPr>
          <p:cNvSpPr txBox="1"/>
          <p:nvPr/>
        </p:nvSpPr>
        <p:spPr>
          <a:xfrm>
            <a:off x="254523" y="2967335"/>
            <a:ext cx="261122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00050" indent="-400050">
              <a:buAutoNum type="romanLcParenR"/>
            </a:pPr>
            <a:r>
              <a:rPr lang="en-US" dirty="0"/>
              <a:t>CFrule1(H,E1)</a:t>
            </a:r>
          </a:p>
          <a:p>
            <a:r>
              <a:rPr lang="en-US" dirty="0"/>
              <a:t>        = 0.9 * 0.8</a:t>
            </a:r>
          </a:p>
          <a:p>
            <a:r>
              <a:rPr lang="en-US" dirty="0"/>
              <a:t>        = 0.72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2C95D64-489A-D6CE-85F1-60A515473797}"/>
              </a:ext>
            </a:extLst>
          </p:cNvPr>
          <p:cNvSpPr txBox="1"/>
          <p:nvPr/>
        </p:nvSpPr>
        <p:spPr>
          <a:xfrm>
            <a:off x="282803" y="5215965"/>
            <a:ext cx="527901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ii)    CFrule2(H,E1)</a:t>
            </a:r>
          </a:p>
          <a:p>
            <a:r>
              <a:rPr lang="en-US" dirty="0"/>
              <a:t>        = (CFrule1 + CFrule2) - (CFrule1 * CFrule2)</a:t>
            </a:r>
          </a:p>
          <a:p>
            <a:r>
              <a:rPr lang="en-US" dirty="0"/>
              <a:t>        = 1.14 - 0.3024</a:t>
            </a:r>
          </a:p>
          <a:p>
            <a:r>
              <a:rPr lang="en-US" dirty="0"/>
              <a:t>        = 0.8376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DEADC6B7-A5EA-05D0-25CE-CF12397C2442}"/>
              </a:ext>
            </a:extLst>
          </p:cNvPr>
          <p:cNvSpPr txBox="1"/>
          <p:nvPr/>
        </p:nvSpPr>
        <p:spPr>
          <a:xfrm>
            <a:off x="254522" y="4195962"/>
            <a:ext cx="261122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ii)    CFrule2(H,E1)</a:t>
            </a:r>
          </a:p>
          <a:p>
            <a:r>
              <a:rPr lang="en-US" dirty="0"/>
              <a:t>        = 0.7 * 0.6</a:t>
            </a:r>
          </a:p>
          <a:p>
            <a:r>
              <a:rPr lang="en-US" dirty="0"/>
              <a:t>        =0.42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A7FEA37F-1658-984D-D7C9-D2078A60ACD1}"/>
              </a:ext>
            </a:extLst>
          </p:cNvPr>
          <p:cNvSpPr txBox="1"/>
          <p:nvPr/>
        </p:nvSpPr>
        <p:spPr>
          <a:xfrm>
            <a:off x="6630187" y="5492964"/>
            <a:ext cx="363521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Given confirming evidence, the certainty  for the Hypothesis to be true is </a:t>
            </a:r>
            <a:r>
              <a:rPr lang="en-US" dirty="0">
                <a:solidFill>
                  <a:srgbClr val="EE0000"/>
                </a:solidFill>
              </a:rPr>
              <a:t>increasing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52872446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7FEB719-0A8F-2639-F00E-B4BEE9D5718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 descr="A screenshot of a phone&#10;&#10;AI-generated content may be incorrect.">
            <a:extLst>
              <a:ext uri="{FF2B5EF4-FFF2-40B4-BE49-F238E27FC236}">
                <a16:creationId xmlns:a16="http://schemas.microsoft.com/office/drawing/2014/main" id="{B91CF303-859D-1284-98F0-2F498F7CB25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" y="-164685"/>
            <a:ext cx="6372520" cy="3204624"/>
          </a:xfrm>
          <a:prstGeom prst="rect">
            <a:avLst/>
          </a:prstGeom>
        </p:spPr>
      </p:pic>
      <p:pic>
        <p:nvPicPr>
          <p:cNvPr id="6" name="Picture 5" descr="A group of black text&#10;&#10;AI-generated content may be incorrect.">
            <a:extLst>
              <a:ext uri="{FF2B5EF4-FFF2-40B4-BE49-F238E27FC236}">
                <a16:creationId xmlns:a16="http://schemas.microsoft.com/office/drawing/2014/main" id="{B26C0AA3-2C58-C081-C536-32C40DB3468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61598" y="1315407"/>
            <a:ext cx="2292447" cy="885949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4BD761AF-94FE-BD7D-480D-36314BD89A4A}"/>
              </a:ext>
            </a:extLst>
          </p:cNvPr>
          <p:cNvSpPr txBox="1"/>
          <p:nvPr/>
        </p:nvSpPr>
        <p:spPr>
          <a:xfrm>
            <a:off x="254523" y="2967335"/>
            <a:ext cx="261122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00050" indent="-400050">
              <a:buAutoNum type="romanLcParenR"/>
            </a:pPr>
            <a:r>
              <a:rPr lang="en-US" dirty="0"/>
              <a:t>CFrule1(H,E1)</a:t>
            </a:r>
          </a:p>
          <a:p>
            <a:r>
              <a:rPr lang="en-US" dirty="0"/>
              <a:t>        = -0.9 * 0.8</a:t>
            </a:r>
          </a:p>
          <a:p>
            <a:r>
              <a:rPr lang="en-US" dirty="0"/>
              <a:t>        = -0.72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00BB932-D3BF-BFA9-C3B0-1BC1EFCAE26E}"/>
              </a:ext>
            </a:extLst>
          </p:cNvPr>
          <p:cNvSpPr txBox="1"/>
          <p:nvPr/>
        </p:nvSpPr>
        <p:spPr>
          <a:xfrm>
            <a:off x="282803" y="5215965"/>
            <a:ext cx="527901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ii)    CFrule2(H,E1)</a:t>
            </a:r>
          </a:p>
          <a:p>
            <a:r>
              <a:rPr lang="en-US" dirty="0"/>
              <a:t>        = (CFrule1 + CFrule2) + (CFrule1 * CFrule2)</a:t>
            </a:r>
          </a:p>
          <a:p>
            <a:r>
              <a:rPr lang="en-US" dirty="0"/>
              <a:t>        = (-0.72 + (-0.42)) + (-0.72 * -0.42)</a:t>
            </a:r>
          </a:p>
          <a:p>
            <a:r>
              <a:rPr lang="en-US" dirty="0"/>
              <a:t>        = -1.14 + 0.3024</a:t>
            </a:r>
          </a:p>
          <a:p>
            <a:r>
              <a:rPr lang="en-US" dirty="0"/>
              <a:t>        = -0.8376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31FE37BB-A545-9D3B-C950-8AAAF6FC6104}"/>
              </a:ext>
            </a:extLst>
          </p:cNvPr>
          <p:cNvSpPr txBox="1"/>
          <p:nvPr/>
        </p:nvSpPr>
        <p:spPr>
          <a:xfrm>
            <a:off x="254522" y="4195962"/>
            <a:ext cx="261122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ii)    CFrule2(H,E1)</a:t>
            </a:r>
          </a:p>
          <a:p>
            <a:r>
              <a:rPr lang="en-US" dirty="0"/>
              <a:t>        = -0.7 * 0.6</a:t>
            </a:r>
          </a:p>
          <a:p>
            <a:r>
              <a:rPr lang="en-US" dirty="0"/>
              <a:t>        = -0.42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F951B32B-B7B0-D4A8-82C1-879C5C994BAE}"/>
              </a:ext>
            </a:extLst>
          </p:cNvPr>
          <p:cNvSpPr txBox="1"/>
          <p:nvPr/>
        </p:nvSpPr>
        <p:spPr>
          <a:xfrm>
            <a:off x="6630187" y="5492964"/>
            <a:ext cx="363521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Given confirming evidence, the certainty  for the Hypothesis to be true is </a:t>
            </a:r>
            <a:r>
              <a:rPr lang="en-US" dirty="0">
                <a:solidFill>
                  <a:srgbClr val="EE0000"/>
                </a:solidFill>
              </a:rPr>
              <a:t>decreasing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39063953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122B1BD-2917-790C-0D79-CFA55E89FA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screenshot of a phone&#10;&#10;AI-generated content may be incorrect.">
            <a:extLst>
              <a:ext uri="{FF2B5EF4-FFF2-40B4-BE49-F238E27FC236}">
                <a16:creationId xmlns:a16="http://schemas.microsoft.com/office/drawing/2014/main" id="{D23AEABB-2E26-3140-3791-3CA6D516439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60235"/>
            <a:ext cx="6992326" cy="2858763"/>
          </a:xfrm>
          <a:prstGeom prst="rect">
            <a:avLst/>
          </a:prstGeom>
        </p:spPr>
      </p:pic>
      <p:pic>
        <p:nvPicPr>
          <p:cNvPr id="6" name="Picture 5" descr="A group of black text&#10;&#10;AI-generated content may be incorrect.">
            <a:extLst>
              <a:ext uri="{FF2B5EF4-FFF2-40B4-BE49-F238E27FC236}">
                <a16:creationId xmlns:a16="http://schemas.microsoft.com/office/drawing/2014/main" id="{E25D446D-D914-6600-DAED-3FD74CF94FB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57523" y="1225085"/>
            <a:ext cx="2292447" cy="885949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8E65A481-C65E-6AE7-F80F-3ACB0A9E6F86}"/>
              </a:ext>
            </a:extLst>
          </p:cNvPr>
          <p:cNvSpPr txBox="1"/>
          <p:nvPr/>
        </p:nvSpPr>
        <p:spPr>
          <a:xfrm>
            <a:off x="254523" y="2967335"/>
            <a:ext cx="261122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00050" indent="-400050">
              <a:buAutoNum type="romanLcParenR"/>
            </a:pPr>
            <a:r>
              <a:rPr lang="en-US" dirty="0"/>
              <a:t>CFrule1(H,E1)</a:t>
            </a:r>
          </a:p>
          <a:p>
            <a:r>
              <a:rPr lang="en-US" dirty="0"/>
              <a:t>        = 0.9 * 0.8</a:t>
            </a:r>
          </a:p>
          <a:p>
            <a:r>
              <a:rPr lang="en-US" dirty="0"/>
              <a:t>        = 0.72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C882932C-50D6-EC71-2BB7-10460CA5C721}"/>
                  </a:ext>
                </a:extLst>
              </p:cNvPr>
              <p:cNvSpPr txBox="1"/>
              <p:nvPr/>
            </p:nvSpPr>
            <p:spPr>
              <a:xfrm>
                <a:off x="3456494" y="3015673"/>
                <a:ext cx="5279012" cy="387753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iii) CFrule2(H,E1)</a:t>
                </a:r>
              </a:p>
              <a:p>
                <a:r>
                  <a:rPr lang="en-US" dirty="0"/>
                  <a:t>     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US" dirty="0"/>
                          <m:t>CFrule</m:t>
                        </m:r>
                        <m:r>
                          <m:rPr>
                            <m:nor/>
                          </m:rPr>
                          <a:rPr lang="en-US" dirty="0"/>
                          <m:t>1 + </m:t>
                        </m:r>
                        <m:r>
                          <m:rPr>
                            <m:nor/>
                          </m:rPr>
                          <a:rPr lang="en-US" dirty="0"/>
                          <m:t>CFrule</m:t>
                        </m:r>
                        <m:r>
                          <m:rPr>
                            <m:nor/>
                          </m:rPr>
                          <a:rPr lang="en-US" dirty="0"/>
                          <m:t>2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1 −</m:t>
                        </m:r>
                        <m:func>
                          <m:func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 b="0" i="0" smtClean="0">
                                <a:latin typeface="Cambria Math" panose="02040503050406030204" pitchFamily="18" charset="0"/>
                              </a:rPr>
                              <m:t>min</m:t>
                            </m:r>
                          </m:fName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(</m:t>
                            </m:r>
                            <m:r>
                              <m:rPr>
                                <m:nor/>
                              </m:rPr>
                              <a:rPr lang="en-US" b="0" i="0" smtClean="0">
                                <a:latin typeface="Cambria Math" panose="02040503050406030204" pitchFamily="18" charset="0"/>
                              </a:rPr>
                              <m:t>|</m:t>
                            </m:r>
                            <m:r>
                              <m:rPr>
                                <m:nor/>
                              </m:rPr>
                              <a:rPr lang="en-US" dirty="0"/>
                              <m:t>CFrule</m:t>
                            </m:r>
                            <m:r>
                              <m:rPr>
                                <m:nor/>
                              </m:rPr>
                              <a:rPr lang="en-US" dirty="0"/>
                              <m:t>1| , |</m:t>
                            </m:r>
                            <m:r>
                              <m:rPr>
                                <m:nor/>
                              </m:rPr>
                              <a:rPr lang="en-US" dirty="0"/>
                              <m:t>CFrule</m:t>
                            </m:r>
                            <m:r>
                              <m:rPr>
                                <m:nor/>
                              </m:rPr>
                              <a:rPr lang="en-US" dirty="0"/>
                              <m:t>2</m:t>
                            </m:r>
                            <m:r>
                              <a:rPr lang="en-US" b="0" i="1" dirty="0" smtClean="0">
                                <a:latin typeface="Cambria Math" panose="02040503050406030204" pitchFamily="18" charset="0"/>
                              </a:rPr>
                              <m:t>|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)</m:t>
                            </m:r>
                          </m:e>
                        </m:func>
                      </m:den>
                    </m:f>
                  </m:oMath>
                </a14:m>
                <a:endParaRPr lang="en-US" dirty="0"/>
              </a:p>
              <a:p>
                <a:endParaRPr lang="en-US" dirty="0"/>
              </a:p>
              <a:p>
                <a:r>
                  <a:rPr lang="en-US" dirty="0"/>
                  <a:t>      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0.72+(−0.42)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1 −</m:t>
                        </m:r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 panose="02040503050406030204" pitchFamily="18" charset="0"/>
                          </a:rPr>
                          <m:t>min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⁡(</m:t>
                        </m:r>
                        <m:d>
                          <m:dPr>
                            <m:begChr m:val="|"/>
                            <m:endChr m:val="|"/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0.72</m:t>
                            </m:r>
                          </m:e>
                        </m:d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,   |−0.42|)</m:t>
                        </m:r>
                      </m:den>
                    </m:f>
                  </m:oMath>
                </a14:m>
                <a:endParaRPr lang="en-US" dirty="0"/>
              </a:p>
              <a:p>
                <a:endParaRPr lang="en-US" dirty="0"/>
              </a:p>
              <a:p>
                <a:r>
                  <a:rPr lang="en-US" dirty="0"/>
                  <a:t>     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i="1">
                            <a:latin typeface="Cambria Math" panose="02040503050406030204" pitchFamily="18" charset="0"/>
                          </a:rPr>
                          <m:t>0.72+(−0.42)</m:t>
                        </m:r>
                      </m:num>
                      <m:den>
                        <m:r>
                          <a:rPr lang="en-US" i="1">
                            <a:latin typeface="Cambria Math" panose="02040503050406030204" pitchFamily="18" charset="0"/>
                          </a:rPr>
                          <m:t>1−0.42</m:t>
                        </m:r>
                      </m:den>
                    </m:f>
                  </m:oMath>
                </a14:m>
                <a:endParaRPr lang="en-US" dirty="0"/>
              </a:p>
              <a:p>
                <a:endParaRPr lang="en-US" dirty="0"/>
              </a:p>
              <a:p>
                <a:r>
                  <a:rPr lang="en-US" dirty="0"/>
                  <a:t>     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i="1">
                            <a:latin typeface="Cambria Math" panose="02040503050406030204" pitchFamily="18" charset="0"/>
                          </a:rPr>
                          <m:t>0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.3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0.58</m:t>
                        </m:r>
                      </m:den>
                    </m:f>
                  </m:oMath>
                </a14:m>
                <a:endParaRPr lang="en-US" dirty="0"/>
              </a:p>
              <a:p>
                <a:endParaRPr lang="en-US" dirty="0"/>
              </a:p>
              <a:p>
                <a:r>
                  <a:rPr lang="en-US" dirty="0"/>
                  <a:t>     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i="1">
                            <a:latin typeface="Cambria Math" panose="02040503050406030204" pitchFamily="18" charset="0"/>
                          </a:rPr>
                          <m:t>0.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num>
                      <m:den>
                        <m:r>
                          <a:rPr lang="en-US" i="1">
                            <a:latin typeface="Cambria Math" panose="02040503050406030204" pitchFamily="18" charset="0"/>
                          </a:rPr>
                          <m:t>0.58</m:t>
                        </m:r>
                      </m:den>
                    </m:f>
                  </m:oMath>
                </a14:m>
                <a:r>
                  <a:rPr lang="en-US" dirty="0"/>
                  <a:t>  = 0.5172</a:t>
                </a:r>
              </a:p>
              <a:p>
                <a:r>
                  <a:rPr lang="en-US" dirty="0"/>
                  <a:t>        </a:t>
                </a:r>
              </a:p>
            </p:txBody>
          </p:sp>
        </mc:Choice>
        <mc:Fallback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C882932C-50D6-EC71-2BB7-10460CA5C72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56494" y="3015673"/>
                <a:ext cx="5279012" cy="3877536"/>
              </a:xfrm>
              <a:prstGeom prst="rect">
                <a:avLst/>
              </a:prstGeom>
              <a:blipFill>
                <a:blip r:embed="rId4"/>
                <a:stretch>
                  <a:fillRect l="-924" t="-786"/>
                </a:stretch>
              </a:blipFill>
            </p:spPr>
            <p:txBody>
              <a:bodyPr/>
              <a:lstStyle/>
              <a:p>
                <a:r>
                  <a:rPr lang="en-MY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TextBox 10">
            <a:extLst>
              <a:ext uri="{FF2B5EF4-FFF2-40B4-BE49-F238E27FC236}">
                <a16:creationId xmlns:a16="http://schemas.microsoft.com/office/drawing/2014/main" id="{38CB28DB-3FAD-278E-9EE0-8E9F2DF98B2C}"/>
              </a:ext>
            </a:extLst>
          </p:cNvPr>
          <p:cNvSpPr txBox="1"/>
          <p:nvPr/>
        </p:nvSpPr>
        <p:spPr>
          <a:xfrm>
            <a:off x="254522" y="4195962"/>
            <a:ext cx="261122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ii)    CFrule2(H,E1)</a:t>
            </a:r>
          </a:p>
          <a:p>
            <a:r>
              <a:rPr lang="en-US" dirty="0"/>
              <a:t>        = -0.7 * 0.6</a:t>
            </a:r>
          </a:p>
          <a:p>
            <a:r>
              <a:rPr lang="en-US" dirty="0"/>
              <a:t>        = -0.42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B85DE779-F145-A6AC-0A47-228CFAD767DD}"/>
              </a:ext>
            </a:extLst>
          </p:cNvPr>
          <p:cNvSpPr txBox="1"/>
          <p:nvPr/>
        </p:nvSpPr>
        <p:spPr>
          <a:xfrm>
            <a:off x="8081915" y="2092343"/>
            <a:ext cx="363521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Given confirming evidence, the certainty  for the Hypothesis to be true is </a:t>
            </a:r>
            <a:r>
              <a:rPr lang="en-US" dirty="0">
                <a:solidFill>
                  <a:srgbClr val="EE0000"/>
                </a:solidFill>
              </a:rPr>
              <a:t>increasing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9246867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4BB0EF-6D77-ADE6-8552-A018B46239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Absolute value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A2C9DF-4312-D1D3-21F4-C2FB8E2B0E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2008695" cy="1247513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| A | =  -5</a:t>
            </a:r>
          </a:p>
          <a:p>
            <a:pPr marL="0" indent="0">
              <a:buNone/>
            </a:pPr>
            <a:r>
              <a:rPr lang="en-US" dirty="0"/>
              <a:t>         =   5</a:t>
            </a:r>
          </a:p>
          <a:p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96A028B-3814-894A-285D-0E18A1992348}"/>
              </a:ext>
            </a:extLst>
          </p:cNvPr>
          <p:cNvSpPr txBox="1"/>
          <p:nvPr/>
        </p:nvSpPr>
        <p:spPr>
          <a:xfrm>
            <a:off x="6096000" y="2157919"/>
            <a:ext cx="885179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EE0000"/>
                </a:solidFill>
              </a:rPr>
              <a:t>A </a:t>
            </a:r>
            <a:r>
              <a:rPr lang="en-US" dirty="0"/>
              <a:t>= -5</a:t>
            </a:r>
          </a:p>
          <a:p>
            <a:endParaRPr lang="en-US" dirty="0"/>
          </a:p>
          <a:p>
            <a:r>
              <a:rPr lang="en-US" dirty="0">
                <a:solidFill>
                  <a:srgbClr val="EE0000"/>
                </a:solidFill>
              </a:rPr>
              <a:t>CF</a:t>
            </a:r>
            <a:r>
              <a:rPr lang="en-US" dirty="0"/>
              <a:t> = -9</a:t>
            </a:r>
          </a:p>
          <a:p>
            <a:endParaRPr lang="en-US" dirty="0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7" name="Ink 6">
                <a:extLst>
                  <a:ext uri="{FF2B5EF4-FFF2-40B4-BE49-F238E27FC236}">
                    <a16:creationId xmlns:a16="http://schemas.microsoft.com/office/drawing/2014/main" id="{7E0D05AF-586C-7FA2-9EB3-13F8E9BF338C}"/>
                  </a:ext>
                </a:extLst>
              </p14:cNvPr>
              <p14:cNvContentPartPr/>
              <p14:nvPr/>
            </p14:nvContentPartPr>
            <p14:xfrm>
              <a:off x="2035971" y="2668984"/>
              <a:ext cx="519480" cy="178200"/>
            </p14:xfrm>
          </p:contentPart>
        </mc:Choice>
        <mc:Fallback xmlns="">
          <p:pic>
            <p:nvPicPr>
              <p:cNvPr id="7" name="Ink 6">
                <a:extLst>
                  <a:ext uri="{FF2B5EF4-FFF2-40B4-BE49-F238E27FC236}">
                    <a16:creationId xmlns:a16="http://schemas.microsoft.com/office/drawing/2014/main" id="{7E0D05AF-586C-7FA2-9EB3-13F8E9BF338C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2029851" y="2662864"/>
                <a:ext cx="531720" cy="1904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13" name="Ink 12">
                <a:extLst>
                  <a:ext uri="{FF2B5EF4-FFF2-40B4-BE49-F238E27FC236}">
                    <a16:creationId xmlns:a16="http://schemas.microsoft.com/office/drawing/2014/main" id="{6033949C-23DD-0599-3EC2-E259F07F5E7A}"/>
                  </a:ext>
                </a:extLst>
              </p14:cNvPr>
              <p14:cNvContentPartPr/>
              <p14:nvPr/>
            </p14:nvContentPartPr>
            <p14:xfrm>
              <a:off x="2158371" y="2830984"/>
              <a:ext cx="285480" cy="147960"/>
            </p14:xfrm>
          </p:contentPart>
        </mc:Choice>
        <mc:Fallback xmlns="">
          <p:pic>
            <p:nvPicPr>
              <p:cNvPr id="13" name="Ink 12">
                <a:extLst>
                  <a:ext uri="{FF2B5EF4-FFF2-40B4-BE49-F238E27FC236}">
                    <a16:creationId xmlns:a16="http://schemas.microsoft.com/office/drawing/2014/main" id="{6033949C-23DD-0599-3EC2-E259F07F5E7A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2152251" y="2824864"/>
                <a:ext cx="297720" cy="160200"/>
              </a:xfrm>
              <a:prstGeom prst="rect">
                <a:avLst/>
              </a:prstGeom>
            </p:spPr>
          </p:pic>
        </mc:Fallback>
      </mc:AlternateContent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7A127226-9759-5451-D9C7-09DA789922E6}"/>
              </a:ext>
            </a:extLst>
          </p:cNvPr>
          <p:cNvSpPr txBox="1">
            <a:spLocks/>
          </p:cNvSpPr>
          <p:nvPr/>
        </p:nvSpPr>
        <p:spPr>
          <a:xfrm>
            <a:off x="838200" y="3292740"/>
            <a:ext cx="2008695" cy="12475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dirty="0"/>
              <a:t>| CF | =  -9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dirty="0"/>
              <a:t>           =   9</a:t>
            </a:r>
          </a:p>
          <a:p>
            <a:endParaRPr lang="en-US" dirty="0"/>
          </a:p>
        </p:txBody>
      </p:sp>
      <p:grpSp>
        <p:nvGrpSpPr>
          <p:cNvPr id="21" name="Group 20">
            <a:extLst>
              <a:ext uri="{FF2B5EF4-FFF2-40B4-BE49-F238E27FC236}">
                <a16:creationId xmlns:a16="http://schemas.microsoft.com/office/drawing/2014/main" id="{207179D8-E648-D397-0153-EFCE00BCADB3}"/>
              </a:ext>
            </a:extLst>
          </p:cNvPr>
          <p:cNvGrpSpPr/>
          <p:nvPr/>
        </p:nvGrpSpPr>
        <p:grpSpPr>
          <a:xfrm>
            <a:off x="2281131" y="4106104"/>
            <a:ext cx="430920" cy="221040"/>
            <a:chOff x="2281131" y="4106104"/>
            <a:chExt cx="430920" cy="22104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6">
              <p14:nvContentPartPr>
                <p14:cNvPr id="19" name="Ink 18">
                  <a:extLst>
                    <a:ext uri="{FF2B5EF4-FFF2-40B4-BE49-F238E27FC236}">
                      <a16:creationId xmlns:a16="http://schemas.microsoft.com/office/drawing/2014/main" id="{6145198C-DB5E-56EC-EC54-4C7BF8458D1D}"/>
                    </a:ext>
                  </a:extLst>
                </p14:cNvPr>
                <p14:cNvContentPartPr/>
                <p14:nvPr/>
              </p14:nvContentPartPr>
              <p14:xfrm>
                <a:off x="2281131" y="4106104"/>
                <a:ext cx="288720" cy="164520"/>
              </p14:xfrm>
            </p:contentPart>
          </mc:Choice>
          <mc:Fallback xmlns="">
            <p:pic>
              <p:nvPicPr>
                <p:cNvPr id="19" name="Ink 18">
                  <a:extLst>
                    <a:ext uri="{FF2B5EF4-FFF2-40B4-BE49-F238E27FC236}">
                      <a16:creationId xmlns:a16="http://schemas.microsoft.com/office/drawing/2014/main" id="{6145198C-DB5E-56EC-EC54-4C7BF8458D1D}"/>
                    </a:ext>
                  </a:extLst>
                </p:cNvPr>
                <p:cNvPicPr/>
                <p:nvPr/>
              </p:nvPicPr>
              <p:blipFill>
                <a:blip r:embed="rId7"/>
                <a:stretch>
                  <a:fillRect/>
                </a:stretch>
              </p:blipFill>
              <p:spPr>
                <a:xfrm>
                  <a:off x="2275011" y="4099984"/>
                  <a:ext cx="300960" cy="176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8">
              <p14:nvContentPartPr>
                <p14:cNvPr id="20" name="Ink 19">
                  <a:extLst>
                    <a:ext uri="{FF2B5EF4-FFF2-40B4-BE49-F238E27FC236}">
                      <a16:creationId xmlns:a16="http://schemas.microsoft.com/office/drawing/2014/main" id="{ED105863-90C1-DAD5-6C48-480C7F2C0A78}"/>
                    </a:ext>
                  </a:extLst>
                </p14:cNvPr>
                <p14:cNvContentPartPr/>
                <p14:nvPr/>
              </p14:nvContentPartPr>
              <p14:xfrm>
                <a:off x="2403531" y="4220584"/>
                <a:ext cx="308520" cy="106560"/>
              </p14:xfrm>
            </p:contentPart>
          </mc:Choice>
          <mc:Fallback xmlns="">
            <p:pic>
              <p:nvPicPr>
                <p:cNvPr id="20" name="Ink 19">
                  <a:extLst>
                    <a:ext uri="{FF2B5EF4-FFF2-40B4-BE49-F238E27FC236}">
                      <a16:creationId xmlns:a16="http://schemas.microsoft.com/office/drawing/2014/main" id="{ED105863-90C1-DAD5-6C48-480C7F2C0A78}"/>
                    </a:ext>
                  </a:extLst>
                </p:cNvPr>
                <p:cNvPicPr/>
                <p:nvPr/>
              </p:nvPicPr>
              <p:blipFill>
                <a:blip r:embed="rId9"/>
                <a:stretch>
                  <a:fillRect/>
                </a:stretch>
              </p:blipFill>
              <p:spPr>
                <a:xfrm>
                  <a:off x="2397411" y="4214464"/>
                  <a:ext cx="320760" cy="118800"/>
                </a:xfrm>
                <a:prstGeom prst="rect">
                  <a:avLst/>
                </a:prstGeom>
              </p:spPr>
            </p:pic>
          </mc:Fallback>
        </mc:AlternateContent>
      </p:grpSp>
    </p:spTree>
    <p:extLst>
      <p:ext uri="{BB962C8B-B14F-4D97-AF65-F5344CB8AC3E}">
        <p14:creationId xmlns:p14="http://schemas.microsoft.com/office/powerpoint/2010/main" val="16599211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A white text with blue text&#10;&#10;AI-generated content may be incorrect.">
            <a:extLst>
              <a:ext uri="{FF2B5EF4-FFF2-40B4-BE49-F238E27FC236}">
                <a16:creationId xmlns:a16="http://schemas.microsoft.com/office/drawing/2014/main" id="{0E26091C-1161-2957-40B5-2FE98F652A4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04276" y="370680"/>
            <a:ext cx="8783448" cy="6116639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2D8B108D-1506-A50A-500A-337A758DE7F4}"/>
              </a:ext>
            </a:extLst>
          </p:cNvPr>
          <p:cNvSpPr txBox="1"/>
          <p:nvPr/>
        </p:nvSpPr>
        <p:spPr>
          <a:xfrm>
            <a:off x="4722829" y="5656082"/>
            <a:ext cx="21008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Lecture </a:t>
            </a:r>
            <a:r>
              <a:rPr lang="en-US" dirty="0">
                <a:solidFill>
                  <a:srgbClr val="EE0000"/>
                </a:solidFill>
              </a:rPr>
              <a:t>11</a:t>
            </a:r>
            <a:r>
              <a:rPr lang="en-US" dirty="0"/>
              <a:t> – Slide </a:t>
            </a:r>
            <a:r>
              <a:rPr lang="en-US" dirty="0">
                <a:solidFill>
                  <a:srgbClr val="0070C0"/>
                </a:solidFill>
              </a:rPr>
              <a:t>9</a:t>
            </a:r>
          </a:p>
        </p:txBody>
      </p:sp>
    </p:spTree>
    <p:extLst>
      <p:ext uri="{BB962C8B-B14F-4D97-AF65-F5344CB8AC3E}">
        <p14:creationId xmlns:p14="http://schemas.microsoft.com/office/powerpoint/2010/main" val="30936004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6FED45C-BF96-2A5F-370E-55AFC257FBE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9CB74270-845C-A3FE-DD74-EC30269969D3}"/>
              </a:ext>
            </a:extLst>
          </p:cNvPr>
          <p:cNvSpPr txBox="1"/>
          <p:nvPr/>
        </p:nvSpPr>
        <p:spPr>
          <a:xfrm>
            <a:off x="838200" y="1543050"/>
            <a:ext cx="2311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 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3" name="Ink 2">
                <a:extLst>
                  <a:ext uri="{FF2B5EF4-FFF2-40B4-BE49-F238E27FC236}">
                    <a16:creationId xmlns:a16="http://schemas.microsoft.com/office/drawing/2014/main" id="{E52B6A93-6973-0553-170F-3C4E48BDCA6F}"/>
                  </a:ext>
                </a:extLst>
              </p14:cNvPr>
              <p14:cNvContentPartPr/>
              <p14:nvPr/>
            </p14:nvContentPartPr>
            <p14:xfrm>
              <a:off x="4975348" y="4921687"/>
              <a:ext cx="360" cy="360"/>
            </p14:xfrm>
          </p:contentPart>
        </mc:Choice>
        <mc:Fallback xmlns="">
          <p:pic>
            <p:nvPicPr>
              <p:cNvPr id="3" name="Ink 2">
                <a:extLst>
                  <a:ext uri="{FF2B5EF4-FFF2-40B4-BE49-F238E27FC236}">
                    <a16:creationId xmlns:a16="http://schemas.microsoft.com/office/drawing/2014/main" id="{E52B6A93-6973-0553-170F-3C4E48BDCA6F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4969228" y="4915567"/>
                <a:ext cx="12600" cy="12600"/>
              </a:xfrm>
              <a:prstGeom prst="rect">
                <a:avLst/>
              </a:prstGeom>
            </p:spPr>
          </p:pic>
        </mc:Fallback>
      </mc:AlternateContent>
      <p:sp>
        <p:nvSpPr>
          <p:cNvPr id="4" name="TextBox 3">
            <a:extLst>
              <a:ext uri="{FF2B5EF4-FFF2-40B4-BE49-F238E27FC236}">
                <a16:creationId xmlns:a16="http://schemas.microsoft.com/office/drawing/2014/main" id="{8BB03B53-D84F-FE39-99A2-2C4E31F068AE}"/>
              </a:ext>
            </a:extLst>
          </p:cNvPr>
          <p:cNvSpPr txBox="1"/>
          <p:nvPr/>
        </p:nvSpPr>
        <p:spPr>
          <a:xfrm>
            <a:off x="838200" y="5972849"/>
            <a:ext cx="38084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References: Lecture 11 – Slide </a:t>
            </a:r>
            <a:r>
              <a:rPr lang="en-US" dirty="0">
                <a:solidFill>
                  <a:srgbClr val="EE0000"/>
                </a:solidFill>
              </a:rPr>
              <a:t>14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5" name="Ink 4">
                <a:extLst>
                  <a:ext uri="{FF2B5EF4-FFF2-40B4-BE49-F238E27FC236}">
                    <a16:creationId xmlns:a16="http://schemas.microsoft.com/office/drawing/2014/main" id="{25ACD84E-F2C4-E585-0844-D6220AE1BE25}"/>
                  </a:ext>
                </a:extLst>
              </p14:cNvPr>
              <p14:cNvContentPartPr/>
              <p14:nvPr/>
            </p14:nvContentPartPr>
            <p14:xfrm>
              <a:off x="3043611" y="1347064"/>
              <a:ext cx="321120" cy="661680"/>
            </p14:xfrm>
          </p:contentPart>
        </mc:Choice>
        <mc:Fallback xmlns="">
          <p:pic>
            <p:nvPicPr>
              <p:cNvPr id="5" name="Ink 4">
                <a:extLst>
                  <a:ext uri="{FF2B5EF4-FFF2-40B4-BE49-F238E27FC236}">
                    <a16:creationId xmlns:a16="http://schemas.microsoft.com/office/drawing/2014/main" id="{25ACD84E-F2C4-E585-0844-D6220AE1BE25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3037491" y="1340944"/>
                <a:ext cx="333360" cy="6739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11" name="Ink 10">
                <a:extLst>
                  <a:ext uri="{FF2B5EF4-FFF2-40B4-BE49-F238E27FC236}">
                    <a16:creationId xmlns:a16="http://schemas.microsoft.com/office/drawing/2014/main" id="{50734A26-74B8-ABA0-1240-7DDD4712C316}"/>
                  </a:ext>
                </a:extLst>
              </p14:cNvPr>
              <p14:cNvContentPartPr/>
              <p14:nvPr/>
            </p14:nvContentPartPr>
            <p14:xfrm>
              <a:off x="4874571" y="1394224"/>
              <a:ext cx="331200" cy="597240"/>
            </p14:xfrm>
          </p:contentPart>
        </mc:Choice>
        <mc:Fallback xmlns="">
          <p:pic>
            <p:nvPicPr>
              <p:cNvPr id="11" name="Ink 10">
                <a:extLst>
                  <a:ext uri="{FF2B5EF4-FFF2-40B4-BE49-F238E27FC236}">
                    <a16:creationId xmlns:a16="http://schemas.microsoft.com/office/drawing/2014/main" id="{50734A26-74B8-ABA0-1240-7DDD4712C316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4868451" y="1388104"/>
                <a:ext cx="343440" cy="609480"/>
              </a:xfrm>
              <a:prstGeom prst="rect">
                <a:avLst/>
              </a:prstGeom>
            </p:spPr>
          </p:pic>
        </mc:Fallback>
      </mc:AlternateContent>
      <p:pic>
        <p:nvPicPr>
          <p:cNvPr id="14" name="Picture 13" descr="A screenshot of a computer&#10;&#10;AI-generated content may be incorrect.">
            <a:extLst>
              <a:ext uri="{FF2B5EF4-FFF2-40B4-BE49-F238E27FC236}">
                <a16:creationId xmlns:a16="http://schemas.microsoft.com/office/drawing/2014/main" id="{CBC9E346-D43F-CF4D-1EAF-8D2F650882ED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128284" y="269144"/>
            <a:ext cx="7935432" cy="57729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91400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FAA3749-B30C-EA5A-CF9D-A1E633F4D28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0D12E4CC-9533-B425-F801-8EAB6146EA03}"/>
              </a:ext>
            </a:extLst>
          </p:cNvPr>
          <p:cNvSpPr txBox="1"/>
          <p:nvPr/>
        </p:nvSpPr>
        <p:spPr>
          <a:xfrm>
            <a:off x="838200" y="1543050"/>
            <a:ext cx="2311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 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3" name="Ink 2">
                <a:extLst>
                  <a:ext uri="{FF2B5EF4-FFF2-40B4-BE49-F238E27FC236}">
                    <a16:creationId xmlns:a16="http://schemas.microsoft.com/office/drawing/2014/main" id="{D7FEFF6B-8071-5934-769A-253372AAFD64}"/>
                  </a:ext>
                </a:extLst>
              </p14:cNvPr>
              <p14:cNvContentPartPr/>
              <p14:nvPr/>
            </p14:nvContentPartPr>
            <p14:xfrm>
              <a:off x="4975348" y="4921687"/>
              <a:ext cx="360" cy="360"/>
            </p14:xfrm>
          </p:contentPart>
        </mc:Choice>
        <mc:Fallback xmlns="">
          <p:pic>
            <p:nvPicPr>
              <p:cNvPr id="3" name="Ink 2">
                <a:extLst>
                  <a:ext uri="{FF2B5EF4-FFF2-40B4-BE49-F238E27FC236}">
                    <a16:creationId xmlns:a16="http://schemas.microsoft.com/office/drawing/2014/main" id="{E52B6A93-6973-0553-170F-3C4E48BDCA6F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4969228" y="4915567"/>
                <a:ext cx="12600" cy="12600"/>
              </a:xfrm>
              <a:prstGeom prst="rect">
                <a:avLst/>
              </a:prstGeom>
            </p:spPr>
          </p:pic>
        </mc:Fallback>
      </mc:AlternateContent>
      <p:sp>
        <p:nvSpPr>
          <p:cNvPr id="4" name="TextBox 3">
            <a:extLst>
              <a:ext uri="{FF2B5EF4-FFF2-40B4-BE49-F238E27FC236}">
                <a16:creationId xmlns:a16="http://schemas.microsoft.com/office/drawing/2014/main" id="{18B7EBD2-E996-370D-AC71-9E1FCF06E51A}"/>
              </a:ext>
            </a:extLst>
          </p:cNvPr>
          <p:cNvSpPr txBox="1"/>
          <p:nvPr/>
        </p:nvSpPr>
        <p:spPr>
          <a:xfrm>
            <a:off x="838200" y="5972849"/>
            <a:ext cx="38084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References: Lecture 11 – Slide </a:t>
            </a:r>
            <a:r>
              <a:rPr lang="en-US" dirty="0">
                <a:solidFill>
                  <a:srgbClr val="EE0000"/>
                </a:solidFill>
              </a:rPr>
              <a:t>17</a:t>
            </a:r>
          </a:p>
        </p:txBody>
      </p:sp>
      <p:pic>
        <p:nvPicPr>
          <p:cNvPr id="6" name="Picture 5" descr="A screenshot of a computer&#10;&#10;AI-generated content may be incorrect.">
            <a:extLst>
              <a:ext uri="{FF2B5EF4-FFF2-40B4-BE49-F238E27FC236}">
                <a16:creationId xmlns:a16="http://schemas.microsoft.com/office/drawing/2014/main" id="{476832CB-57C1-4866-C564-DE2A0FF3A18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38200" y="796786"/>
            <a:ext cx="7354326" cy="41249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294161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193FB29-72AC-5C50-D009-CCD567248F8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3C5E1D30-EBB6-F677-5434-D7BD599725EC}"/>
              </a:ext>
            </a:extLst>
          </p:cNvPr>
          <p:cNvSpPr txBox="1"/>
          <p:nvPr/>
        </p:nvSpPr>
        <p:spPr>
          <a:xfrm>
            <a:off x="838200" y="1543050"/>
            <a:ext cx="2311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 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3" name="Ink 2">
                <a:extLst>
                  <a:ext uri="{FF2B5EF4-FFF2-40B4-BE49-F238E27FC236}">
                    <a16:creationId xmlns:a16="http://schemas.microsoft.com/office/drawing/2014/main" id="{3526DB73-7357-98B3-8D79-B90840B315CC}"/>
                  </a:ext>
                </a:extLst>
              </p14:cNvPr>
              <p14:cNvContentPartPr/>
              <p14:nvPr/>
            </p14:nvContentPartPr>
            <p14:xfrm>
              <a:off x="4975348" y="4921687"/>
              <a:ext cx="360" cy="360"/>
            </p14:xfrm>
          </p:contentPart>
        </mc:Choice>
        <mc:Fallback xmlns="">
          <p:pic>
            <p:nvPicPr>
              <p:cNvPr id="3" name="Ink 2">
                <a:extLst>
                  <a:ext uri="{FF2B5EF4-FFF2-40B4-BE49-F238E27FC236}">
                    <a16:creationId xmlns:a16="http://schemas.microsoft.com/office/drawing/2014/main" id="{3526DB73-7357-98B3-8D79-B90840B315CC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4969228" y="4915567"/>
                <a:ext cx="12600" cy="12600"/>
              </a:xfrm>
              <a:prstGeom prst="rect">
                <a:avLst/>
              </a:prstGeom>
            </p:spPr>
          </p:pic>
        </mc:Fallback>
      </mc:AlternateContent>
      <p:sp>
        <p:nvSpPr>
          <p:cNvPr id="4" name="TextBox 3">
            <a:extLst>
              <a:ext uri="{FF2B5EF4-FFF2-40B4-BE49-F238E27FC236}">
                <a16:creationId xmlns:a16="http://schemas.microsoft.com/office/drawing/2014/main" id="{BC63AFB2-D22B-0604-DD4E-1CF2A08C0319}"/>
              </a:ext>
            </a:extLst>
          </p:cNvPr>
          <p:cNvSpPr txBox="1"/>
          <p:nvPr/>
        </p:nvSpPr>
        <p:spPr>
          <a:xfrm>
            <a:off x="838200" y="5972849"/>
            <a:ext cx="38084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References: Lecture 11 – Slide </a:t>
            </a:r>
            <a:r>
              <a:rPr lang="en-US" dirty="0">
                <a:solidFill>
                  <a:srgbClr val="EE0000"/>
                </a:solidFill>
              </a:rPr>
              <a:t>19</a:t>
            </a:r>
          </a:p>
        </p:txBody>
      </p:sp>
      <p:pic>
        <p:nvPicPr>
          <p:cNvPr id="5" name="Picture 4" descr="A screenshot of a computer&#10;&#10;AI-generated content may be incorrect.">
            <a:extLst>
              <a:ext uri="{FF2B5EF4-FFF2-40B4-BE49-F238E27FC236}">
                <a16:creationId xmlns:a16="http://schemas.microsoft.com/office/drawing/2014/main" id="{57E587ED-3558-A72A-A997-2A51744A9D8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53777" y="737877"/>
            <a:ext cx="7220958" cy="44487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48427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9C961A-886A-0958-2FEA-465C55C371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Min &amp; Max Function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9006C9-77D8-6B86-52E3-1014165C5D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1975" y="1690688"/>
            <a:ext cx="10515600" cy="1098550"/>
          </a:xfrm>
        </p:spPr>
        <p:txBody>
          <a:bodyPr/>
          <a:lstStyle/>
          <a:p>
            <a:r>
              <a:rPr lang="en-US" dirty="0">
                <a:solidFill>
                  <a:srgbClr val="0070C0"/>
                </a:solidFill>
              </a:rPr>
              <a:t>min() </a:t>
            </a:r>
            <a:r>
              <a:rPr lang="en-US" dirty="0"/>
              <a:t>function returns </a:t>
            </a:r>
            <a:r>
              <a:rPr lang="en-US" dirty="0">
                <a:solidFill>
                  <a:srgbClr val="EE0000"/>
                </a:solidFill>
              </a:rPr>
              <a:t>minimum</a:t>
            </a:r>
            <a:r>
              <a:rPr lang="en-US" dirty="0"/>
              <a:t>/</a:t>
            </a:r>
            <a:r>
              <a:rPr lang="en-US" dirty="0">
                <a:solidFill>
                  <a:srgbClr val="EE0000"/>
                </a:solidFill>
              </a:rPr>
              <a:t>smallest</a:t>
            </a:r>
            <a:r>
              <a:rPr lang="en-US" dirty="0"/>
              <a:t> value of a set of number.</a:t>
            </a:r>
          </a:p>
          <a:p>
            <a:r>
              <a:rPr lang="en-US" dirty="0">
                <a:solidFill>
                  <a:srgbClr val="0070C0"/>
                </a:solidFill>
              </a:rPr>
              <a:t>max() </a:t>
            </a:r>
            <a:r>
              <a:rPr lang="en-US" dirty="0"/>
              <a:t>function returns </a:t>
            </a:r>
            <a:r>
              <a:rPr lang="en-US" dirty="0">
                <a:solidFill>
                  <a:srgbClr val="EE0000"/>
                </a:solidFill>
              </a:rPr>
              <a:t>maximum</a:t>
            </a:r>
            <a:r>
              <a:rPr lang="en-US" dirty="0"/>
              <a:t>/</a:t>
            </a:r>
            <a:r>
              <a:rPr lang="en-US" dirty="0">
                <a:solidFill>
                  <a:srgbClr val="EE0000"/>
                </a:solidFill>
              </a:rPr>
              <a:t>largest</a:t>
            </a:r>
            <a:r>
              <a:rPr lang="en-US" dirty="0"/>
              <a:t> value of a set of number.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235E4F8-7CBA-619C-EA38-C82848AC61E9}"/>
              </a:ext>
            </a:extLst>
          </p:cNvPr>
          <p:cNvSpPr txBox="1"/>
          <p:nvPr/>
        </p:nvSpPr>
        <p:spPr>
          <a:xfrm>
            <a:off x="838200" y="3105834"/>
            <a:ext cx="110318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min [3, 4]</a:t>
            </a:r>
          </a:p>
          <a:p>
            <a:r>
              <a:rPr lang="en-US" dirty="0"/>
              <a:t>= </a:t>
            </a:r>
            <a:r>
              <a:rPr lang="en-US" dirty="0">
                <a:solidFill>
                  <a:srgbClr val="EE0000"/>
                </a:solidFill>
              </a:rPr>
              <a:t>3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36DAE10-02F5-25FE-A164-39A33CA74FB3}"/>
              </a:ext>
            </a:extLst>
          </p:cNvPr>
          <p:cNvSpPr txBox="1"/>
          <p:nvPr/>
        </p:nvSpPr>
        <p:spPr>
          <a:xfrm>
            <a:off x="3086100" y="3105834"/>
            <a:ext cx="1628775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max [3, 4]</a:t>
            </a:r>
          </a:p>
          <a:p>
            <a:r>
              <a:rPr lang="en-US" dirty="0"/>
              <a:t>= </a:t>
            </a:r>
            <a:r>
              <a:rPr lang="en-US" dirty="0">
                <a:solidFill>
                  <a:srgbClr val="EE0000"/>
                </a:solidFill>
              </a:rPr>
              <a:t>4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49700DE-0BDC-5B0E-BEAA-42035DCCA819}"/>
              </a:ext>
            </a:extLst>
          </p:cNvPr>
          <p:cNvSpPr txBox="1"/>
          <p:nvPr/>
        </p:nvSpPr>
        <p:spPr>
          <a:xfrm>
            <a:off x="838200" y="5972849"/>
            <a:ext cx="58293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References: Lecture 11 – Slide </a:t>
            </a:r>
            <a:r>
              <a:rPr lang="en-US" dirty="0">
                <a:solidFill>
                  <a:srgbClr val="EE0000"/>
                </a:solidFill>
              </a:rPr>
              <a:t>17 &amp; 19</a:t>
            </a:r>
          </a:p>
        </p:txBody>
      </p:sp>
    </p:spTree>
    <p:extLst>
      <p:ext uri="{BB962C8B-B14F-4D97-AF65-F5344CB8AC3E}">
        <p14:creationId xmlns:p14="http://schemas.microsoft.com/office/powerpoint/2010/main" val="36941525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BE87DBA-994F-B0CB-4782-088E89DA702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485E5EBF-5F48-BD33-E32D-DE4854E2E2FB}"/>
              </a:ext>
            </a:extLst>
          </p:cNvPr>
          <p:cNvSpPr txBox="1"/>
          <p:nvPr/>
        </p:nvSpPr>
        <p:spPr>
          <a:xfrm>
            <a:off x="838200" y="5972849"/>
            <a:ext cx="58293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References: Lecture 11 – Slide </a:t>
            </a:r>
            <a:r>
              <a:rPr lang="en-US" dirty="0">
                <a:solidFill>
                  <a:srgbClr val="EE0000"/>
                </a:solidFill>
              </a:rPr>
              <a:t>24</a:t>
            </a:r>
          </a:p>
        </p:txBody>
      </p:sp>
      <p:pic>
        <p:nvPicPr>
          <p:cNvPr id="12" name="Picture 11" descr="A screenshot of a computer&#10;&#10;AI-generated content may be incorrect.">
            <a:extLst>
              <a:ext uri="{FF2B5EF4-FFF2-40B4-BE49-F238E27FC236}">
                <a16:creationId xmlns:a16="http://schemas.microsoft.com/office/drawing/2014/main" id="{8BA40C5B-1316-4D42-CC6F-77F1FC15747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104775"/>
            <a:ext cx="8068801" cy="56585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017990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66F46B-6EFD-62C3-FEA2-77EA3AB19B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8150" y="-120650"/>
            <a:ext cx="10515600" cy="1325563"/>
          </a:xfrm>
        </p:spPr>
        <p:txBody>
          <a:bodyPr>
            <a:normAutofit/>
          </a:bodyPr>
          <a:lstStyle/>
          <a:p>
            <a:r>
              <a:rPr lang="en-US" sz="3600" dirty="0"/>
              <a:t>(Both value is </a:t>
            </a:r>
            <a:r>
              <a:rPr lang="en-US" sz="3600" dirty="0">
                <a:solidFill>
                  <a:srgbClr val="00B050"/>
                </a:solidFill>
              </a:rPr>
              <a:t>Positive</a:t>
            </a:r>
            <a:r>
              <a:rPr lang="en-US" sz="3600" dirty="0"/>
              <a:t>)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C47CF6E-0B06-5E5D-0ABD-19521CCD516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95535" y="346841"/>
            <a:ext cx="4696480" cy="39058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A83368F8-78F0-304B-D7B1-77689842688F}"/>
              </a:ext>
            </a:extLst>
          </p:cNvPr>
          <p:cNvSpPr txBox="1"/>
          <p:nvPr/>
        </p:nvSpPr>
        <p:spPr>
          <a:xfrm>
            <a:off x="438150" y="881747"/>
            <a:ext cx="124264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CF</a:t>
            </a:r>
            <a:r>
              <a:rPr lang="en-US" dirty="0">
                <a:solidFill>
                  <a:srgbClr val="EE0000"/>
                </a:solidFill>
              </a:rPr>
              <a:t>1 </a:t>
            </a:r>
            <a:r>
              <a:rPr lang="en-US" dirty="0"/>
              <a:t>=</a:t>
            </a:r>
            <a:r>
              <a:rPr lang="en-US" dirty="0">
                <a:solidFill>
                  <a:srgbClr val="EE0000"/>
                </a:solidFill>
              </a:rPr>
              <a:t> </a:t>
            </a:r>
            <a:r>
              <a:rPr lang="en-US" dirty="0"/>
              <a:t>0.30</a:t>
            </a:r>
          </a:p>
          <a:p>
            <a:r>
              <a:rPr lang="en-US" dirty="0"/>
              <a:t>CF</a:t>
            </a:r>
            <a:r>
              <a:rPr lang="en-US" dirty="0">
                <a:solidFill>
                  <a:srgbClr val="0070C0"/>
                </a:solidFill>
              </a:rPr>
              <a:t>2</a:t>
            </a:r>
            <a:r>
              <a:rPr lang="en-US" dirty="0">
                <a:solidFill>
                  <a:srgbClr val="EE0000"/>
                </a:solidFill>
              </a:rPr>
              <a:t> </a:t>
            </a:r>
            <a:r>
              <a:rPr lang="en-US" dirty="0"/>
              <a:t>=</a:t>
            </a:r>
            <a:r>
              <a:rPr lang="en-US" dirty="0">
                <a:solidFill>
                  <a:srgbClr val="EE0000"/>
                </a:solidFill>
              </a:rPr>
              <a:t> </a:t>
            </a:r>
            <a:r>
              <a:rPr lang="en-US" dirty="0"/>
              <a:t>0.40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4F5A87A-9CC3-91BA-12A7-E322DCC07445}"/>
              </a:ext>
            </a:extLst>
          </p:cNvPr>
          <p:cNvSpPr txBox="1"/>
          <p:nvPr/>
        </p:nvSpPr>
        <p:spPr>
          <a:xfrm>
            <a:off x="384175" y="1680478"/>
            <a:ext cx="33337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CF</a:t>
            </a:r>
            <a:r>
              <a:rPr lang="en-US" sz="1100" dirty="0">
                <a:solidFill>
                  <a:srgbClr val="EE0000"/>
                </a:solidFill>
              </a:rPr>
              <a:t>combined </a:t>
            </a:r>
            <a:r>
              <a:rPr lang="en-US" dirty="0"/>
              <a:t>(CF1, CF2)</a:t>
            </a:r>
            <a:r>
              <a:rPr lang="en-US" sz="1100" dirty="0">
                <a:solidFill>
                  <a:srgbClr val="EE0000"/>
                </a:solidFill>
              </a:rPr>
              <a:t> </a:t>
            </a:r>
            <a:endParaRPr lang="en-US" dirty="0">
              <a:solidFill>
                <a:srgbClr val="EE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DBC7F96C-4FEC-D6D6-A2D9-7F696B8DE425}"/>
                  </a:ext>
                </a:extLst>
              </p:cNvPr>
              <p:cNvSpPr txBox="1"/>
              <p:nvPr/>
            </p:nvSpPr>
            <p:spPr>
              <a:xfrm>
                <a:off x="384175" y="2049810"/>
                <a:ext cx="3042821" cy="120032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/>
                  <a:t>= (CF</a:t>
                </a:r>
                <a:r>
                  <a:rPr lang="en-US" dirty="0">
                    <a:solidFill>
                      <a:srgbClr val="EE0000"/>
                    </a:solidFill>
                  </a:rPr>
                  <a:t>1</a:t>
                </a:r>
                <a:r>
                  <a:rPr lang="en-US" dirty="0"/>
                  <a:t> + CF</a:t>
                </a:r>
                <a:r>
                  <a:rPr lang="en-US" dirty="0">
                    <a:solidFill>
                      <a:srgbClr val="0070C0"/>
                    </a:solidFill>
                  </a:rPr>
                  <a:t>2</a:t>
                </a:r>
                <a:r>
                  <a:rPr lang="en-US" dirty="0"/>
                  <a:t>) – (CF</a:t>
                </a:r>
                <a:r>
                  <a:rPr lang="en-US" dirty="0">
                    <a:solidFill>
                      <a:srgbClr val="EE0000"/>
                    </a:solidFill>
                  </a:rPr>
                  <a:t>1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US" dirty="0"/>
                  <a:t> CF</a:t>
                </a:r>
                <a:r>
                  <a:rPr lang="en-US" dirty="0">
                    <a:solidFill>
                      <a:srgbClr val="0070C0"/>
                    </a:solidFill>
                  </a:rPr>
                  <a:t>2</a:t>
                </a:r>
                <a:r>
                  <a:rPr lang="en-US" dirty="0"/>
                  <a:t>)</a:t>
                </a:r>
              </a:p>
              <a:p>
                <a:r>
                  <a:rPr lang="en-US" dirty="0"/>
                  <a:t>= (0.30 + 0.40) – (0.30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0.40</m:t>
                    </m:r>
                  </m:oMath>
                </a14:m>
                <a:r>
                  <a:rPr lang="en-US" dirty="0"/>
                  <a:t>)</a:t>
                </a:r>
              </a:p>
              <a:p>
                <a:r>
                  <a:rPr lang="en-US" dirty="0"/>
                  <a:t>= 0.7 – 0.12</a:t>
                </a:r>
              </a:p>
              <a:p>
                <a:r>
                  <a:rPr lang="en-US" dirty="0"/>
                  <a:t>= 0.58</a:t>
                </a:r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DBC7F96C-4FEC-D6D6-A2D9-7F696B8DE42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4175" y="2049810"/>
                <a:ext cx="3042821" cy="1200329"/>
              </a:xfrm>
              <a:prstGeom prst="rect">
                <a:avLst/>
              </a:prstGeom>
              <a:blipFill>
                <a:blip r:embed="rId3"/>
                <a:stretch>
                  <a:fillRect l="-1603" t="-2030" r="-802" b="-761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14247331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2968</TotalTime>
  <Words>599</Words>
  <Application>Microsoft Office PowerPoint</Application>
  <PresentationFormat>Widescreen</PresentationFormat>
  <Paragraphs>115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1" baseType="lpstr">
      <vt:lpstr>Aptos</vt:lpstr>
      <vt:lpstr>Aptos Display</vt:lpstr>
      <vt:lpstr>Arial</vt:lpstr>
      <vt:lpstr>Cambria Math</vt:lpstr>
      <vt:lpstr>Office Theme</vt:lpstr>
      <vt:lpstr>Lab-11 Certainty Factor</vt:lpstr>
      <vt:lpstr>Absolute value</vt:lpstr>
      <vt:lpstr>PowerPoint Presentation</vt:lpstr>
      <vt:lpstr>PowerPoint Presentation</vt:lpstr>
      <vt:lpstr>PowerPoint Presentation</vt:lpstr>
      <vt:lpstr>PowerPoint Presentation</vt:lpstr>
      <vt:lpstr>Min &amp; Max Function</vt:lpstr>
      <vt:lpstr>PowerPoint Presentation</vt:lpstr>
      <vt:lpstr>(Both value is Positive)</vt:lpstr>
      <vt:lpstr>(Both value is Negative)</vt:lpstr>
      <vt:lpstr>(one value is negative)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Alvin Lim Fang Chuen</dc:creator>
  <cp:lastModifiedBy>Alvin Lim Fang Chuen</cp:lastModifiedBy>
  <cp:revision>222</cp:revision>
  <cp:lastPrinted>2026-01-03T07:34:04Z</cp:lastPrinted>
  <dcterms:created xsi:type="dcterms:W3CDTF">2025-12-21T07:47:46Z</dcterms:created>
  <dcterms:modified xsi:type="dcterms:W3CDTF">2026-01-05T06:01:58Z</dcterms:modified>
</cp:coreProperties>
</file>